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
  </p:notesMasterIdLst>
  <p:sldIdLst>
    <p:sldId id="256" r:id="rId2"/>
  </p:sldIdLst>
  <p:sldSz cx="12192000" cy="6858000"/>
  <p:notesSz cx="6888163" cy="10020300"/>
  <p:embeddedFontLst>
    <p:embeddedFont>
      <p:font typeface="Calibri" panose="020F0502020204030204" pitchFamily="34" charset="0"/>
      <p:regular r:id="rId4"/>
      <p:bold r:id="rId5"/>
      <p:italic r:id="rId6"/>
      <p:boldItalic r:id="rId7"/>
    </p:embeddedFont>
    <p:embeddedFont>
      <p:font typeface="Quattrocento Sans" panose="020B0604020202020204"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4B66E47-C0F8-45DC-88BD-5EED07CE29E4}">
  <a:tblStyle styleId="{54B66E47-C0F8-45DC-88BD-5EED07CE29E4}"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tableStyles" Target="tableStyles.xml"/><Relationship Id="rId10" Type="http://schemas.openxmlformats.org/officeDocument/2006/relationships/font" Target="fonts/font7.fntdata"/><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817" y="4759643"/>
            <a:ext cx="5510530" cy="4509135"/>
          </a:xfrm>
          <a:prstGeom prst="rect">
            <a:avLst/>
          </a:prstGeom>
          <a:noFill/>
          <a:ln>
            <a:noFill/>
          </a:ln>
        </p:spPr>
        <p:txBody>
          <a:bodyPr spcFirstLastPara="1" wrap="square" lIns="96600" tIns="96600" rIns="96600" bIns="96600"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8817" y="4759643"/>
            <a:ext cx="5510530" cy="4509135"/>
          </a:xfrm>
          <a:prstGeom prst="rect">
            <a:avLst/>
          </a:prstGeom>
        </p:spPr>
        <p:txBody>
          <a:bodyPr spcFirstLastPara="1" wrap="square" lIns="96600" tIns="96600" rIns="96600" bIns="96600" anchor="t" anchorCtr="0">
            <a:noAutofit/>
          </a:bodyPr>
          <a:lstStyle/>
          <a:p>
            <a:pPr marL="0" indent="0">
              <a:buNone/>
            </a:pPr>
            <a:endParaRPr/>
          </a:p>
        </p:txBody>
      </p:sp>
      <p:sp>
        <p:nvSpPr>
          <p:cNvPr id="82" name="Google Shape;82;p1:notes"/>
          <p:cNvSpPr>
            <a:spLocks noGrp="1" noRot="1" noChangeAspect="1"/>
          </p:cNvSpPr>
          <p:nvPr>
            <p:ph type="sldImg" idx="2"/>
          </p:nvPr>
        </p:nvSpPr>
        <p:spPr>
          <a:xfrm>
            <a:off x="104775" y="750888"/>
            <a:ext cx="667861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XcWt6TJYkl8"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hyperlink" Target="https://www.s4c.cymru/clic/programme/805069181" TargetMode="External"/><Relationship Id="rId4" Type="http://schemas.openxmlformats.org/officeDocument/2006/relationships/hyperlink" Target="https://www.s4c.cymru/clic/programme/80527166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4E0B2"/>
        </a:solidFill>
        <a:effectLst/>
      </p:bgPr>
    </p:bg>
    <p:spTree>
      <p:nvGrpSpPr>
        <p:cNvPr id="1" name="Shape 83"/>
        <p:cNvGrpSpPr/>
        <p:nvPr/>
      </p:nvGrpSpPr>
      <p:grpSpPr>
        <a:xfrm>
          <a:off x="0" y="0"/>
          <a:ext cx="0" cy="0"/>
          <a:chOff x="0" y="0"/>
          <a:chExt cx="0" cy="0"/>
        </a:xfrm>
      </p:grpSpPr>
      <p:sp>
        <p:nvSpPr>
          <p:cNvPr id="84" name="Google Shape;84;p1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Calibri"/>
              <a:buNone/>
            </a:pPr>
            <a:endParaRPr/>
          </a:p>
        </p:txBody>
      </p:sp>
      <p:sp>
        <p:nvSpPr>
          <p:cNvPr id="85" name="Google Shape;85;p1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2400"/>
              <a:buNone/>
            </a:pPr>
            <a:endParaRPr/>
          </a:p>
        </p:txBody>
      </p:sp>
      <p:graphicFrame>
        <p:nvGraphicFramePr>
          <p:cNvPr id="86" name="Google Shape;86;p13"/>
          <p:cNvGraphicFramePr/>
          <p:nvPr>
            <p:extLst>
              <p:ext uri="{D42A27DB-BD31-4B8C-83A1-F6EECF244321}">
                <p14:modId xmlns:p14="http://schemas.microsoft.com/office/powerpoint/2010/main" val="1585833025"/>
              </p:ext>
            </p:extLst>
          </p:nvPr>
        </p:nvGraphicFramePr>
        <p:xfrm>
          <a:off x="330679" y="1365850"/>
          <a:ext cx="11265150" cy="6726744"/>
        </p:xfrm>
        <a:graphic>
          <a:graphicData uri="http://schemas.openxmlformats.org/drawingml/2006/table">
            <a:tbl>
              <a:tblPr firstRow="1" bandRow="1">
                <a:noFill/>
                <a:tableStyleId>{54B66E47-C0F8-45DC-88BD-5EED07CE29E4}</a:tableStyleId>
              </a:tblPr>
              <a:tblGrid>
                <a:gridCol w="2314750">
                  <a:extLst>
                    <a:ext uri="{9D8B030D-6E8A-4147-A177-3AD203B41FA5}">
                      <a16:colId xmlns:a16="http://schemas.microsoft.com/office/drawing/2014/main" val="20000"/>
                    </a:ext>
                  </a:extLst>
                </a:gridCol>
                <a:gridCol w="2068275">
                  <a:extLst>
                    <a:ext uri="{9D8B030D-6E8A-4147-A177-3AD203B41FA5}">
                      <a16:colId xmlns:a16="http://schemas.microsoft.com/office/drawing/2014/main" val="20001"/>
                    </a:ext>
                  </a:extLst>
                </a:gridCol>
                <a:gridCol w="4286500">
                  <a:extLst>
                    <a:ext uri="{9D8B030D-6E8A-4147-A177-3AD203B41FA5}">
                      <a16:colId xmlns:a16="http://schemas.microsoft.com/office/drawing/2014/main" val="20002"/>
                    </a:ext>
                  </a:extLst>
                </a:gridCol>
                <a:gridCol w="2595625">
                  <a:extLst>
                    <a:ext uri="{9D8B030D-6E8A-4147-A177-3AD203B41FA5}">
                      <a16:colId xmlns:a16="http://schemas.microsoft.com/office/drawing/2014/main" val="20003"/>
                    </a:ext>
                  </a:extLst>
                </a:gridCol>
              </a:tblGrid>
              <a:tr h="506043">
                <a:tc>
                  <a:txBody>
                    <a:bodyPr/>
                    <a:lstStyle/>
                    <a:p>
                      <a:pPr marL="0" marR="0" lvl="0" indent="0" algn="l" rtl="0">
                        <a:spcBef>
                          <a:spcPts val="0"/>
                        </a:spcBef>
                        <a:spcAft>
                          <a:spcPts val="0"/>
                        </a:spcAft>
                        <a:buNone/>
                      </a:pPr>
                      <a:endParaRPr sz="1100" u="none" strike="noStrike" cap="none"/>
                    </a:p>
                  </a:txBody>
                  <a:tcPr marL="91450" marR="91450" marT="45725" marB="45725">
                    <a:solidFill>
                      <a:schemeClr val="lt1"/>
                    </a:solidFill>
                  </a:tcPr>
                </a:tc>
                <a:tc>
                  <a:txBody>
                    <a:bodyPr/>
                    <a:lstStyle/>
                    <a:p>
                      <a:pPr marL="0" marR="0" lvl="0" indent="0" algn="ctr" rtl="0">
                        <a:spcBef>
                          <a:spcPts val="0"/>
                        </a:spcBef>
                        <a:spcAft>
                          <a:spcPts val="0"/>
                        </a:spcAft>
                        <a:buNone/>
                      </a:pPr>
                      <a:r>
                        <a:rPr lang="en-US" sz="1400" u="none" strike="noStrike" cap="none">
                          <a:latin typeface="Arial"/>
                          <a:ea typeface="Arial"/>
                          <a:cs typeface="Arial"/>
                          <a:sym typeface="Arial"/>
                        </a:rPr>
                        <a:t>Nod y dasg</a:t>
                      </a:r>
                      <a:endParaRPr/>
                    </a:p>
                    <a:p>
                      <a:pPr marL="0" marR="0" lvl="0" indent="0" algn="ctr" rtl="0">
                        <a:spcBef>
                          <a:spcPts val="0"/>
                        </a:spcBef>
                        <a:spcAft>
                          <a:spcPts val="0"/>
                        </a:spcAft>
                        <a:buNone/>
                      </a:pPr>
                      <a:r>
                        <a:rPr lang="en-US" sz="1400" u="none" strike="noStrike" cap="none">
                          <a:latin typeface="Arial"/>
                          <a:ea typeface="Arial"/>
                          <a:cs typeface="Arial"/>
                          <a:sym typeface="Arial"/>
                        </a:rPr>
                        <a:t>Task Objective</a:t>
                      </a:r>
                      <a:endParaRPr/>
                    </a:p>
                  </a:txBody>
                  <a:tcPr marL="91450" marR="91450" marT="45725" marB="45725">
                    <a:solidFill>
                      <a:schemeClr val="lt1"/>
                    </a:solidFill>
                  </a:tcPr>
                </a:tc>
                <a:tc>
                  <a:txBody>
                    <a:bodyPr/>
                    <a:lstStyle/>
                    <a:p>
                      <a:pPr marL="0" marR="0" lvl="0" indent="0" algn="ctr" rtl="0">
                        <a:spcBef>
                          <a:spcPts val="0"/>
                        </a:spcBef>
                        <a:spcAft>
                          <a:spcPts val="0"/>
                        </a:spcAft>
                        <a:buNone/>
                      </a:pPr>
                      <a:r>
                        <a:rPr lang="en-US" sz="1400" u="none" strike="noStrike" cap="none">
                          <a:latin typeface="Arial"/>
                          <a:ea typeface="Arial"/>
                          <a:cs typeface="Arial"/>
                          <a:sym typeface="Arial"/>
                        </a:rPr>
                        <a:t>Prif weithgaredd/au</a:t>
                      </a:r>
                      <a:endParaRPr/>
                    </a:p>
                    <a:p>
                      <a:pPr marL="0" marR="0" lvl="0" indent="0" algn="ctr" rtl="0">
                        <a:spcBef>
                          <a:spcPts val="0"/>
                        </a:spcBef>
                        <a:spcAft>
                          <a:spcPts val="0"/>
                        </a:spcAft>
                        <a:buNone/>
                      </a:pPr>
                      <a:r>
                        <a:rPr lang="en-US" sz="1400" u="none" strike="noStrike" cap="none">
                          <a:latin typeface="Arial"/>
                          <a:ea typeface="Arial"/>
                          <a:cs typeface="Arial"/>
                          <a:sym typeface="Arial"/>
                        </a:rPr>
                        <a:t>Main activity/ies </a:t>
                      </a:r>
                      <a:endParaRPr/>
                    </a:p>
                  </a:txBody>
                  <a:tcPr marL="91450" marR="91450" marT="45725" marB="45725">
                    <a:solidFill>
                      <a:schemeClr val="lt1"/>
                    </a:solidFill>
                  </a:tcPr>
                </a:tc>
                <a:tc>
                  <a:txBody>
                    <a:bodyPr/>
                    <a:lstStyle/>
                    <a:p>
                      <a:pPr marL="0" marR="0" lvl="0" indent="0" algn="ctr" rtl="0">
                        <a:spcBef>
                          <a:spcPts val="0"/>
                        </a:spcBef>
                        <a:spcAft>
                          <a:spcPts val="0"/>
                        </a:spcAft>
                        <a:buNone/>
                      </a:pPr>
                      <a:r>
                        <a:rPr lang="en-US" sz="1400" u="none" strike="noStrike" cap="none">
                          <a:latin typeface="Arial"/>
                          <a:ea typeface="Arial"/>
                          <a:cs typeface="Arial"/>
                          <a:sym typeface="Arial"/>
                        </a:rPr>
                        <a:t>Cymorth Defnyddiol </a:t>
                      </a:r>
                      <a:endParaRPr/>
                    </a:p>
                    <a:p>
                      <a:pPr marL="0" marR="0" lvl="0" indent="0" algn="ctr" rtl="0">
                        <a:spcBef>
                          <a:spcPts val="0"/>
                        </a:spcBef>
                        <a:spcAft>
                          <a:spcPts val="0"/>
                        </a:spcAft>
                        <a:buNone/>
                      </a:pPr>
                      <a:r>
                        <a:rPr lang="en-US" sz="1400" u="none" strike="noStrike" cap="none">
                          <a:latin typeface="Arial"/>
                          <a:ea typeface="Arial"/>
                          <a:cs typeface="Arial"/>
                          <a:sym typeface="Arial"/>
                        </a:rPr>
                        <a:t> Useful Support </a:t>
                      </a:r>
                      <a:endParaRPr/>
                    </a:p>
                  </a:txBody>
                  <a:tcPr marL="91450" marR="91450" marT="45725" marB="45725">
                    <a:solidFill>
                      <a:schemeClr val="lt1"/>
                    </a:solidFill>
                  </a:tcPr>
                </a:tc>
                <a:extLst>
                  <a:ext uri="{0D108BD9-81ED-4DB2-BD59-A6C34878D82A}">
                    <a16:rowId xmlns:a16="http://schemas.microsoft.com/office/drawing/2014/main" val="10000"/>
                  </a:ext>
                </a:extLst>
              </a:tr>
              <a:tr h="1660331">
                <a:tc>
                  <a:txBody>
                    <a:bodyPr/>
                    <a:lstStyle/>
                    <a:p>
                      <a:pPr marL="0" marR="0" lvl="0" indent="0" algn="ctr" rtl="0">
                        <a:spcBef>
                          <a:spcPts val="0"/>
                        </a:spcBef>
                        <a:spcAft>
                          <a:spcPts val="0"/>
                        </a:spcAft>
                        <a:buNone/>
                      </a:pPr>
                      <a:r>
                        <a:rPr lang="en-US" sz="1400" u="none" strike="noStrike" cap="none">
                          <a:latin typeface="Arial"/>
                          <a:ea typeface="Arial"/>
                          <a:cs typeface="Arial"/>
                          <a:sym typeface="Arial"/>
                        </a:rPr>
                        <a:t>Ffocws Iaith / Language </a:t>
                      </a:r>
                      <a:endParaRPr>
                        <a:latin typeface="Arial"/>
                        <a:ea typeface="Arial"/>
                        <a:cs typeface="Arial"/>
                        <a:sym typeface="Arial"/>
                      </a:endParaRPr>
                    </a:p>
                  </a:txBody>
                  <a:tcPr marL="91450" marR="91450" marT="45725" marB="45725">
                    <a:solidFill>
                      <a:schemeClr val="lt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100" dirty="0"/>
                        <a:t>-Ask relevant questions to something that has </a:t>
                      </a:r>
                      <a:r>
                        <a:rPr lang="en-US" sz="1100"/>
                        <a:t>been observed.</a:t>
                      </a:r>
                      <a:endParaRPr lang="en-US" sz="1100" dirty="0"/>
                    </a:p>
                    <a:p>
                      <a:pPr marL="0" lvl="0" indent="0" algn="l" rtl="0">
                        <a:spcBef>
                          <a:spcPts val="0"/>
                        </a:spcBef>
                        <a:spcAft>
                          <a:spcPts val="0"/>
                        </a:spcAft>
                        <a:buNone/>
                      </a:pPr>
                      <a:r>
                        <a:rPr lang="en-US" sz="1100" dirty="0"/>
                        <a:t>-Express meaning through pictures and written marks. </a:t>
                      </a:r>
                    </a:p>
                    <a:p>
                      <a:pPr marL="0" lvl="0" indent="0" algn="l" rtl="0">
                        <a:spcBef>
                          <a:spcPts val="0"/>
                        </a:spcBef>
                        <a:spcAft>
                          <a:spcPts val="0"/>
                        </a:spcAft>
                        <a:buNone/>
                      </a:pPr>
                      <a:r>
                        <a:rPr lang="en-US" sz="1100" dirty="0"/>
                        <a:t>=Know initial letter sounds through games and multi sensory activities </a:t>
                      </a:r>
                    </a:p>
                    <a:p>
                      <a:pPr marL="0" lvl="0" indent="0" algn="l" rtl="0">
                        <a:spcBef>
                          <a:spcPts val="0"/>
                        </a:spcBef>
                        <a:spcAft>
                          <a:spcPts val="0"/>
                        </a:spcAft>
                        <a:buNone/>
                      </a:pPr>
                      <a:r>
                        <a:rPr lang="en-US" sz="1100" dirty="0"/>
                        <a:t>-To know how to write familiar words and letters</a:t>
                      </a:r>
                    </a:p>
                    <a:p>
                      <a:pPr marL="0" lvl="0" indent="0" algn="l" rtl="0">
                        <a:spcBef>
                          <a:spcPts val="0"/>
                        </a:spcBef>
                        <a:spcAft>
                          <a:spcPts val="0"/>
                        </a:spcAft>
                        <a:buNone/>
                      </a:pPr>
                      <a:r>
                        <a:rPr lang="en-US" sz="1100" dirty="0"/>
                        <a:t>=To enjoy picture books</a:t>
                      </a:r>
                      <a:endParaRPr sz="1100" dirty="0"/>
                    </a:p>
                  </a:txBody>
                  <a:tcPr marL="91450" marR="91450" marT="45725" marB="45725">
                    <a:solidFill>
                      <a:schemeClr val="lt1"/>
                    </a:solidFill>
                  </a:tcPr>
                </a:tc>
                <a:tc>
                  <a:txBody>
                    <a:bodyPr/>
                    <a:lstStyle/>
                    <a:p>
                      <a:pPr marL="0" lvl="0" indent="0" algn="l" rtl="0">
                        <a:spcBef>
                          <a:spcPts val="0"/>
                        </a:spcBef>
                        <a:spcAft>
                          <a:spcPts val="0"/>
                        </a:spcAft>
                        <a:buNone/>
                      </a:pPr>
                      <a:r>
                        <a:rPr lang="en-US" sz="1100" dirty="0"/>
                        <a:t>-Talk about the fact that the sea is salty. Leave water mixed with salt in a shallow, plastic container and as the water evaporates talk to the children about what is happening and why salt crystals appear. </a:t>
                      </a:r>
                    </a:p>
                    <a:p>
                      <a:pPr marL="0" lvl="0" indent="0" algn="l" rtl="0">
                        <a:spcBef>
                          <a:spcPts val="0"/>
                        </a:spcBef>
                        <a:spcAft>
                          <a:spcPts val="0"/>
                        </a:spcAft>
                        <a:buNone/>
                      </a:pPr>
                      <a:r>
                        <a:rPr lang="en-US" sz="1100" dirty="0"/>
                        <a:t>=Hopefully all of the children will have received a postcard from the Nursery staff. Encourage your child to write a postcard for a friend or family member using mark making skills or pictures. Even better if the postcard can be sent or delivered! </a:t>
                      </a:r>
                    </a:p>
                    <a:p>
                      <a:pPr marL="0" lvl="0" indent="0" algn="l" rtl="0">
                        <a:spcBef>
                          <a:spcPts val="0"/>
                        </a:spcBef>
                        <a:spcAft>
                          <a:spcPts val="0"/>
                        </a:spcAft>
                        <a:buNone/>
                      </a:pPr>
                      <a:r>
                        <a:rPr lang="en-US" sz="1100" dirty="0"/>
                        <a:t>-Write initial letter sounds on pieces of paper ask your child to match these to actual objects that we might take to the beach </a:t>
                      </a:r>
                      <a:r>
                        <a:rPr lang="en-US" sz="1100" dirty="0" err="1"/>
                        <a:t>ie</a:t>
                      </a:r>
                      <a:r>
                        <a:rPr lang="en-US" sz="1100" dirty="0"/>
                        <a:t> t-</a:t>
                      </a:r>
                      <a:r>
                        <a:rPr lang="en-US" sz="1100" dirty="0" err="1"/>
                        <a:t>tywel</a:t>
                      </a:r>
                      <a:r>
                        <a:rPr lang="en-US" sz="1100" dirty="0"/>
                        <a:t>, b-</a:t>
                      </a:r>
                      <a:r>
                        <a:rPr lang="en-US" sz="1100" dirty="0" err="1"/>
                        <a:t>bwced</a:t>
                      </a:r>
                      <a:r>
                        <a:rPr lang="en-US" sz="1100" dirty="0"/>
                        <a:t>, d-</a:t>
                      </a:r>
                      <a:r>
                        <a:rPr lang="en-US" sz="1100" dirty="0" err="1"/>
                        <a:t>diod</a:t>
                      </a:r>
                      <a:r>
                        <a:rPr lang="en-US" sz="1100" dirty="0"/>
                        <a:t>, b=</a:t>
                      </a:r>
                      <a:r>
                        <a:rPr lang="en-US" sz="1100" dirty="0" err="1"/>
                        <a:t>brechdan</a:t>
                      </a:r>
                      <a:endParaRPr lang="en-US" sz="1100" dirty="0"/>
                    </a:p>
                    <a:p>
                      <a:pPr marL="0" lvl="0" indent="0" algn="l" rtl="0">
                        <a:spcBef>
                          <a:spcPts val="0"/>
                        </a:spcBef>
                        <a:spcAft>
                          <a:spcPts val="0"/>
                        </a:spcAft>
                        <a:buNone/>
                      </a:pPr>
                      <a:r>
                        <a:rPr lang="en-US" sz="1100" dirty="0"/>
                        <a:t>-Continue to practice writing your name and learning the sounds from the yellow and blue </a:t>
                      </a:r>
                      <a:r>
                        <a:rPr lang="en-US" sz="1100" dirty="0" err="1"/>
                        <a:t>Tric</a:t>
                      </a:r>
                      <a:r>
                        <a:rPr lang="en-US" sz="1100" dirty="0"/>
                        <a:t> a </a:t>
                      </a:r>
                      <a:r>
                        <a:rPr lang="en-US" sz="1100" dirty="0" err="1"/>
                        <a:t>Chlic</a:t>
                      </a:r>
                      <a:r>
                        <a:rPr lang="en-US" sz="1100" dirty="0"/>
                        <a:t> set.</a:t>
                      </a:r>
                      <a:endParaRPr sz="1100" dirty="0"/>
                    </a:p>
                    <a:p>
                      <a:pPr marL="0" lvl="0" indent="0" algn="l" rtl="0">
                        <a:spcBef>
                          <a:spcPts val="0"/>
                        </a:spcBef>
                        <a:spcAft>
                          <a:spcPts val="0"/>
                        </a:spcAft>
                        <a:buClr>
                          <a:schemeClr val="dk1"/>
                        </a:buClr>
                        <a:buFont typeface="Arial"/>
                        <a:buNone/>
                      </a:pPr>
                      <a:r>
                        <a:rPr lang="en-US" sz="1100" dirty="0"/>
                        <a:t>-Continue to enjoy stories together in Welsh where possible, I will post some stories on Twitter until the end of the school year.   </a:t>
                      </a:r>
                      <a:endParaRPr dirty="0"/>
                    </a:p>
                  </a:txBody>
                  <a:tcPr marL="91450" marR="91450" marT="45725" marB="45725">
                    <a:solidFill>
                      <a:schemeClr val="lt1"/>
                    </a:solidFill>
                  </a:tcPr>
                </a:tc>
                <a:tc>
                  <a:txBody>
                    <a:bodyPr/>
                    <a:lstStyle/>
                    <a:p>
                      <a:pPr marL="0" marR="0" lvl="0" indent="0" algn="l" rtl="0">
                        <a:spcBef>
                          <a:spcPts val="0"/>
                        </a:spcBef>
                        <a:spcAft>
                          <a:spcPts val="0"/>
                        </a:spcAft>
                        <a:buNone/>
                      </a:pPr>
                      <a:r>
                        <a:rPr lang="en-US" sz="1100"/>
                        <a:t>Twitter  @MrsCSellwood</a:t>
                      </a:r>
                      <a:endParaRPr sz="1100"/>
                    </a:p>
                    <a:p>
                      <a:pPr marL="0" lvl="0" indent="0" algn="l" rtl="0">
                        <a:spcBef>
                          <a:spcPts val="0"/>
                        </a:spcBef>
                        <a:spcAft>
                          <a:spcPts val="0"/>
                        </a:spcAft>
                        <a:buClr>
                          <a:schemeClr val="dk1"/>
                        </a:buClr>
                        <a:buFont typeface="Arial"/>
                        <a:buNone/>
                      </a:pPr>
                      <a:r>
                        <a:rPr lang="en-US" sz="1100"/>
                        <a:t>Twitter @Missrsphillips</a:t>
                      </a:r>
                      <a:endParaRPr sz="1100"/>
                    </a:p>
                    <a:p>
                      <a:pPr marL="0" lvl="0" indent="0" algn="l" rtl="0">
                        <a:spcBef>
                          <a:spcPts val="0"/>
                        </a:spcBef>
                        <a:spcAft>
                          <a:spcPts val="0"/>
                        </a:spcAft>
                        <a:buClr>
                          <a:schemeClr val="dk1"/>
                        </a:buClr>
                        <a:buFont typeface="Arial"/>
                        <a:buNone/>
                      </a:pPr>
                      <a:endParaRPr sz="1100"/>
                    </a:p>
                    <a:p>
                      <a:pPr marL="0" lvl="0" indent="0" algn="l" rtl="0">
                        <a:spcBef>
                          <a:spcPts val="0"/>
                        </a:spcBef>
                        <a:spcAft>
                          <a:spcPts val="0"/>
                        </a:spcAft>
                        <a:buClr>
                          <a:schemeClr val="dk1"/>
                        </a:buClr>
                        <a:buFont typeface="Arial"/>
                        <a:buNone/>
                      </a:pPr>
                      <a:r>
                        <a:rPr lang="en-US" sz="1100"/>
                        <a:t> Use @Cpeniarth on Twitter to have revision sessions for your child on the Tric  a Chlic yellow sounds:</a:t>
                      </a:r>
                      <a:endParaRPr/>
                    </a:p>
                    <a:p>
                      <a:pPr marL="0" lvl="0" indent="0" algn="l" rtl="0">
                        <a:spcBef>
                          <a:spcPts val="0"/>
                        </a:spcBef>
                        <a:spcAft>
                          <a:spcPts val="0"/>
                        </a:spcAft>
                        <a:buClr>
                          <a:schemeClr val="dk1"/>
                        </a:buClr>
                        <a:buFont typeface="Arial"/>
                        <a:buNone/>
                      </a:pPr>
                      <a:r>
                        <a:rPr lang="en-US" sz="1100" u="sng">
                          <a:solidFill>
                            <a:schemeClr val="hlink"/>
                          </a:solidFill>
                          <a:hlinkClick r:id="rId3"/>
                        </a:rPr>
                        <a:t>https://www.youtube.com/watch?v=XcWt6TJY</a:t>
                      </a:r>
                      <a:endParaRPr/>
                    </a:p>
                    <a:p>
                      <a:pPr marL="0" lvl="0" indent="0" algn="l" rtl="0">
                        <a:spcBef>
                          <a:spcPts val="0"/>
                        </a:spcBef>
                        <a:spcAft>
                          <a:spcPts val="0"/>
                        </a:spcAft>
                        <a:buClr>
                          <a:schemeClr val="dk1"/>
                        </a:buClr>
                        <a:buFont typeface="Arial"/>
                        <a:buNone/>
                      </a:pPr>
                      <a:r>
                        <a:rPr lang="en-US" sz="1100" u="sng">
                          <a:solidFill>
                            <a:schemeClr val="hlink"/>
                          </a:solidFill>
                          <a:hlinkClick r:id="rId3"/>
                        </a:rPr>
                        <a:t>kl8</a:t>
                      </a:r>
                      <a:endParaRPr sz="1100"/>
                    </a:p>
                  </a:txBody>
                  <a:tcPr marL="91450" marR="91450" marT="45725" marB="45725">
                    <a:solidFill>
                      <a:schemeClr val="lt1"/>
                    </a:solidFill>
                  </a:tcPr>
                </a:tc>
                <a:extLst>
                  <a:ext uri="{0D108BD9-81ED-4DB2-BD59-A6C34878D82A}">
                    <a16:rowId xmlns:a16="http://schemas.microsoft.com/office/drawing/2014/main" val="10001"/>
                  </a:ext>
                </a:extLst>
              </a:tr>
              <a:tr h="1443692">
                <a:tc>
                  <a:txBody>
                    <a:bodyPr/>
                    <a:lstStyle/>
                    <a:p>
                      <a:pPr marL="0" marR="0" lvl="0" indent="0" algn="ctr" rtl="0">
                        <a:spcBef>
                          <a:spcPts val="0"/>
                        </a:spcBef>
                        <a:spcAft>
                          <a:spcPts val="0"/>
                        </a:spcAft>
                        <a:buNone/>
                      </a:pPr>
                      <a:r>
                        <a:rPr lang="en-US" sz="1400" u="none" strike="noStrike" cap="none" dirty="0" err="1">
                          <a:latin typeface="Arial"/>
                          <a:ea typeface="Arial"/>
                          <a:cs typeface="Arial"/>
                          <a:sym typeface="Arial"/>
                        </a:rPr>
                        <a:t>Ffocws</a:t>
                      </a:r>
                      <a:r>
                        <a:rPr lang="en-US" sz="1400" u="none" strike="noStrike" cap="none" dirty="0">
                          <a:latin typeface="Arial"/>
                          <a:ea typeface="Arial"/>
                          <a:cs typeface="Arial"/>
                          <a:sym typeface="Arial"/>
                        </a:rPr>
                        <a:t> </a:t>
                      </a:r>
                      <a:r>
                        <a:rPr lang="en-US" sz="1400" u="none" strike="noStrike" cap="none" dirty="0" err="1">
                          <a:latin typeface="Arial"/>
                          <a:ea typeface="Arial"/>
                          <a:cs typeface="Arial"/>
                          <a:sym typeface="Arial"/>
                        </a:rPr>
                        <a:t>Mathemateg</a:t>
                      </a:r>
                      <a:r>
                        <a:rPr lang="en-US" sz="1400" u="none" strike="noStrike" cap="none" dirty="0">
                          <a:latin typeface="Arial"/>
                          <a:ea typeface="Arial"/>
                          <a:cs typeface="Arial"/>
                          <a:sym typeface="Arial"/>
                        </a:rPr>
                        <a:t> / </a:t>
                      </a:r>
                      <a:r>
                        <a:rPr lang="en-US" sz="1400" u="none" strike="noStrike" cap="none" dirty="0" err="1">
                          <a:latin typeface="Arial"/>
                          <a:ea typeface="Arial"/>
                          <a:cs typeface="Arial"/>
                          <a:sym typeface="Arial"/>
                        </a:rPr>
                        <a:t>Maths</a:t>
                      </a:r>
                      <a:r>
                        <a:rPr lang="en-US" sz="1400" u="none" strike="noStrike" cap="none" dirty="0">
                          <a:latin typeface="Arial"/>
                          <a:ea typeface="Arial"/>
                          <a:cs typeface="Arial"/>
                          <a:sym typeface="Arial"/>
                        </a:rPr>
                        <a:t>  </a:t>
                      </a:r>
                      <a:endParaRPr dirty="0"/>
                    </a:p>
                  </a:txBody>
                  <a:tcPr marL="91450" marR="91450" marT="45725" marB="45725">
                    <a:solidFill>
                      <a:schemeClr val="lt1"/>
                    </a:solidFill>
                  </a:tcPr>
                </a:tc>
                <a:tc>
                  <a:txBody>
                    <a:bodyPr/>
                    <a:lstStyle/>
                    <a:p>
                      <a:pPr marL="0" marR="0" lvl="0" indent="0" algn="l" rtl="0">
                        <a:spcBef>
                          <a:spcPts val="0"/>
                        </a:spcBef>
                        <a:spcAft>
                          <a:spcPts val="0"/>
                        </a:spcAft>
                        <a:buNone/>
                      </a:pPr>
                      <a:r>
                        <a:rPr lang="en-US" sz="1100" u="none" strike="noStrike" cap="none" dirty="0"/>
                        <a:t>-Compare and sort a range of objects according to a specific criteria</a:t>
                      </a:r>
                    </a:p>
                    <a:p>
                      <a:pPr marL="0" marR="0" lvl="0" indent="0" algn="l" rtl="0">
                        <a:spcBef>
                          <a:spcPts val="0"/>
                        </a:spcBef>
                        <a:spcAft>
                          <a:spcPts val="0"/>
                        </a:spcAft>
                        <a:buNone/>
                      </a:pPr>
                      <a:r>
                        <a:rPr lang="en-US" dirty="0"/>
                        <a:t>-</a:t>
                      </a:r>
                      <a:r>
                        <a:rPr lang="en-US" sz="1100" dirty="0"/>
                        <a:t>Count to 10 or 20</a:t>
                      </a:r>
                    </a:p>
                    <a:p>
                      <a:pPr marL="0" marR="0" lvl="0" indent="0" algn="l" rtl="0">
                        <a:spcBef>
                          <a:spcPts val="0"/>
                        </a:spcBef>
                        <a:spcAft>
                          <a:spcPts val="0"/>
                        </a:spcAft>
                        <a:buClr>
                          <a:schemeClr val="dk1"/>
                        </a:buClr>
                        <a:buSzPts val="1100"/>
                        <a:buFont typeface="Calibri"/>
                        <a:buNone/>
                      </a:pPr>
                      <a:r>
                        <a:rPr lang="en-US" sz="1100" dirty="0"/>
                        <a:t>-Name numbers 0-10</a:t>
                      </a:r>
                    </a:p>
                    <a:p>
                      <a:pPr marL="0" marR="0" lvl="0" indent="0" algn="l" rtl="0">
                        <a:spcBef>
                          <a:spcPts val="0"/>
                        </a:spcBef>
                        <a:spcAft>
                          <a:spcPts val="0"/>
                        </a:spcAft>
                        <a:buClr>
                          <a:schemeClr val="dk1"/>
                        </a:buClr>
                        <a:buSzPts val="1100"/>
                        <a:buFont typeface="Calibri"/>
                        <a:buNone/>
                      </a:pPr>
                      <a:r>
                        <a:rPr lang="en-US" sz="1100" u="none" strike="noStrike" cap="none" dirty="0"/>
                        <a:t>-Use mathematical skills in order to play a game.</a:t>
                      </a:r>
                    </a:p>
                    <a:p>
                      <a:pPr marL="0" marR="0" lvl="0" indent="0" algn="l" rtl="0">
                        <a:spcBef>
                          <a:spcPts val="0"/>
                        </a:spcBef>
                        <a:spcAft>
                          <a:spcPts val="0"/>
                        </a:spcAft>
                        <a:buClr>
                          <a:schemeClr val="dk1"/>
                        </a:buClr>
                        <a:buSzPts val="1100"/>
                        <a:buFont typeface="Calibri"/>
                        <a:buNone/>
                      </a:pPr>
                      <a:endParaRPr sz="1100" u="none" strike="noStrike" cap="none" dirty="0"/>
                    </a:p>
                  </a:txBody>
                  <a:tcPr marL="91450" marR="91450" marT="45725" marB="45725">
                    <a:solidFill>
                      <a:schemeClr val="lt1"/>
                    </a:solidFill>
                  </a:tcPr>
                </a:tc>
                <a:tc>
                  <a:txBody>
                    <a:bodyPr/>
                    <a:lstStyle/>
                    <a:p>
                      <a:pPr marL="0" marR="0" lvl="0" indent="0" algn="l" rtl="0">
                        <a:spcBef>
                          <a:spcPts val="0"/>
                        </a:spcBef>
                        <a:spcAft>
                          <a:spcPts val="0"/>
                        </a:spcAft>
                        <a:buNone/>
                      </a:pPr>
                      <a:r>
                        <a:rPr lang="en-GB" sz="1100" dirty="0"/>
                        <a:t>=Sort out pebbles, shells and seaweed into buckets. Encourage your child to think about the criteria for sorting objects. Are we sorting according to shape, colour or size? </a:t>
                      </a:r>
                    </a:p>
                    <a:p>
                      <a:pPr marL="0" marR="0" lvl="0" indent="0" algn="l" rtl="0">
                        <a:spcBef>
                          <a:spcPts val="0"/>
                        </a:spcBef>
                        <a:spcAft>
                          <a:spcPts val="0"/>
                        </a:spcAft>
                        <a:buNone/>
                      </a:pPr>
                      <a:r>
                        <a:rPr lang="en-GB" sz="1100" dirty="0"/>
                        <a:t>-Count pebbles or shells into sets of 5,10 0r 20. Write numbers 1-10 on pebbles and encourage your child to order them correctly. </a:t>
                      </a:r>
                    </a:p>
                    <a:p>
                      <a:pPr marL="0" marR="0" lvl="0" indent="0" algn="l" rtl="0">
                        <a:spcBef>
                          <a:spcPts val="0"/>
                        </a:spcBef>
                        <a:spcAft>
                          <a:spcPts val="0"/>
                        </a:spcAft>
                        <a:buNone/>
                      </a:pPr>
                      <a:r>
                        <a:rPr lang="en-GB" sz="1100" dirty="0"/>
                        <a:t>=Make some fish out of paper, write the numbers 1-5/1-10 on them. Turn them face down on the table and then play a matching game with your child encouraging to name the numbers as they match them.</a:t>
                      </a:r>
                      <a:endParaRPr sz="1100" dirty="0"/>
                    </a:p>
                  </a:txBody>
                  <a:tcPr marL="91450" marR="91450" marT="45725" marB="45725">
                    <a:solidFill>
                      <a:schemeClr val="lt1"/>
                    </a:solidFill>
                  </a:tcPr>
                </a:tc>
                <a:tc>
                  <a:txBody>
                    <a:bodyPr/>
                    <a:lstStyle/>
                    <a:p>
                      <a:pPr marL="0" lvl="0" indent="0" algn="l" rtl="0">
                        <a:spcBef>
                          <a:spcPts val="0"/>
                        </a:spcBef>
                        <a:spcAft>
                          <a:spcPts val="0"/>
                        </a:spcAft>
                        <a:buClr>
                          <a:schemeClr val="dk1"/>
                        </a:buClr>
                        <a:buFont typeface="Arial"/>
                        <a:buNone/>
                      </a:pPr>
                      <a:r>
                        <a:rPr lang="en-GB" dirty="0">
                          <a:hlinkClick r:id="rId4"/>
                        </a:rPr>
                        <a:t>https://www.s4c.cymru/clic/programme/805271668</a:t>
                      </a:r>
                      <a:endParaRPr lang="en-GB" dirty="0"/>
                    </a:p>
                    <a:p>
                      <a:pPr marL="0" lvl="0" indent="0" algn="l" rtl="0">
                        <a:spcBef>
                          <a:spcPts val="0"/>
                        </a:spcBef>
                        <a:spcAft>
                          <a:spcPts val="0"/>
                        </a:spcAft>
                        <a:buClr>
                          <a:schemeClr val="dk1"/>
                        </a:buClr>
                        <a:buFont typeface="Arial"/>
                        <a:buNone/>
                      </a:pPr>
                      <a:endParaRPr lang="en-GB" dirty="0"/>
                    </a:p>
                    <a:p>
                      <a:pPr marL="0" lvl="0" indent="0" algn="l" rtl="0">
                        <a:spcBef>
                          <a:spcPts val="0"/>
                        </a:spcBef>
                        <a:spcAft>
                          <a:spcPts val="0"/>
                        </a:spcAft>
                        <a:buClr>
                          <a:schemeClr val="dk1"/>
                        </a:buClr>
                        <a:buFont typeface="Arial"/>
                        <a:buNone/>
                      </a:pPr>
                      <a:r>
                        <a:rPr lang="en-GB" dirty="0"/>
                        <a:t>A number recognition programme on CYW. </a:t>
                      </a:r>
                      <a:endParaRPr dirty="0"/>
                    </a:p>
                  </a:txBody>
                  <a:tcPr marL="91450" marR="91450" marT="45725" marB="45725">
                    <a:solidFill>
                      <a:schemeClr val="lt1"/>
                    </a:solidFill>
                  </a:tcPr>
                </a:tc>
                <a:extLst>
                  <a:ext uri="{0D108BD9-81ED-4DB2-BD59-A6C34878D82A}">
                    <a16:rowId xmlns:a16="http://schemas.microsoft.com/office/drawing/2014/main" val="10002"/>
                  </a:ext>
                </a:extLst>
              </a:tr>
              <a:tr h="1279976">
                <a:tc>
                  <a:txBody>
                    <a:bodyPr/>
                    <a:lstStyle/>
                    <a:p>
                      <a:pPr marL="0" marR="0" lvl="0" indent="0" algn="ctr" rtl="0">
                        <a:spcBef>
                          <a:spcPts val="0"/>
                        </a:spcBef>
                        <a:spcAft>
                          <a:spcPts val="0"/>
                        </a:spcAft>
                        <a:buNone/>
                      </a:pPr>
                      <a:r>
                        <a:rPr lang="en-US" sz="1200" u="none" strike="noStrike" cap="none" dirty="0" err="1">
                          <a:latin typeface="Arial"/>
                          <a:ea typeface="Arial"/>
                          <a:cs typeface="Arial"/>
                          <a:sym typeface="Arial"/>
                        </a:rPr>
                        <a:t>Tasgau</a:t>
                      </a:r>
                      <a:r>
                        <a:rPr lang="en-US" sz="1200" u="none" strike="noStrike" cap="none" dirty="0">
                          <a:latin typeface="Arial"/>
                          <a:ea typeface="Arial"/>
                          <a:cs typeface="Arial"/>
                          <a:sym typeface="Arial"/>
                        </a:rPr>
                        <a:t> </a:t>
                      </a:r>
                      <a:r>
                        <a:rPr lang="en-US" sz="1200" u="none" strike="noStrike" cap="none" dirty="0" err="1">
                          <a:latin typeface="Arial"/>
                          <a:ea typeface="Arial"/>
                          <a:cs typeface="Arial"/>
                          <a:sym typeface="Arial"/>
                        </a:rPr>
                        <a:t>Thematig</a:t>
                      </a:r>
                      <a:r>
                        <a:rPr lang="en-US" sz="1200" u="none" strike="noStrike" cap="none" dirty="0">
                          <a:latin typeface="Arial"/>
                          <a:ea typeface="Arial"/>
                          <a:cs typeface="Arial"/>
                          <a:sym typeface="Arial"/>
                        </a:rPr>
                        <a:t> / </a:t>
                      </a:r>
                      <a:endParaRPr sz="1800" u="none" strike="noStrike" cap="none" dirty="0"/>
                    </a:p>
                    <a:p>
                      <a:pPr marL="0" marR="0" lvl="0" indent="0" algn="ctr" rtl="0">
                        <a:spcBef>
                          <a:spcPts val="0"/>
                        </a:spcBef>
                        <a:spcAft>
                          <a:spcPts val="0"/>
                        </a:spcAft>
                        <a:buClr>
                          <a:schemeClr val="dk1"/>
                        </a:buClr>
                        <a:buSzPts val="1200"/>
                        <a:buFont typeface="Arial"/>
                        <a:buNone/>
                      </a:pPr>
                      <a:r>
                        <a:rPr lang="en-US" sz="1200" u="none" strike="noStrike" cap="none" dirty="0">
                          <a:latin typeface="Arial"/>
                          <a:ea typeface="Arial"/>
                          <a:cs typeface="Arial"/>
                          <a:sym typeface="Arial"/>
                        </a:rPr>
                        <a:t>Topic Based Tasks</a:t>
                      </a:r>
                      <a:endParaRPr dirty="0"/>
                    </a:p>
                    <a:p>
                      <a:pPr marL="0" marR="0" lvl="0" indent="0" algn="ctr" rtl="0">
                        <a:spcBef>
                          <a:spcPts val="0"/>
                        </a:spcBef>
                        <a:spcAft>
                          <a:spcPts val="0"/>
                        </a:spcAft>
                        <a:buNone/>
                      </a:pPr>
                      <a:r>
                        <a:rPr lang="en-US" sz="1200" u="none" strike="noStrike" cap="none" dirty="0">
                          <a:latin typeface="Arial"/>
                          <a:ea typeface="Arial"/>
                          <a:cs typeface="Arial"/>
                          <a:sym typeface="Arial"/>
                        </a:rPr>
                        <a:t>  </a:t>
                      </a:r>
                      <a:endParaRPr dirty="0"/>
                    </a:p>
                    <a:p>
                      <a:pPr marL="0" marR="0" lvl="0" indent="0" algn="ctr" rtl="0">
                        <a:spcBef>
                          <a:spcPts val="0"/>
                        </a:spcBef>
                        <a:spcAft>
                          <a:spcPts val="0"/>
                        </a:spcAft>
                        <a:buNone/>
                      </a:pPr>
                      <a:r>
                        <a:rPr lang="en-US" sz="1200" u="none" strike="noStrike" cap="none" dirty="0">
                          <a:latin typeface="Arial"/>
                          <a:ea typeface="Arial"/>
                          <a:cs typeface="Arial"/>
                          <a:sym typeface="Arial"/>
                        </a:rPr>
                        <a:t>__(</a:t>
                      </a:r>
                      <a:r>
                        <a:rPr lang="en-US" sz="1200" u="none" strike="noStrike" cap="none" dirty="0" err="1">
                          <a:latin typeface="Arial"/>
                          <a:ea typeface="Arial"/>
                          <a:cs typeface="Arial"/>
                          <a:sym typeface="Arial"/>
                        </a:rPr>
                        <a:t>Teitl</a:t>
                      </a:r>
                      <a:r>
                        <a:rPr lang="en-US" sz="1200" u="none" strike="noStrike" cap="none" dirty="0">
                          <a:latin typeface="Arial"/>
                          <a:ea typeface="Arial"/>
                          <a:cs typeface="Arial"/>
                          <a:sym typeface="Arial"/>
                        </a:rPr>
                        <a:t> y </a:t>
                      </a:r>
                      <a:r>
                        <a:rPr lang="en-US" sz="1200" u="none" strike="noStrike" cap="none" dirty="0" err="1">
                          <a:latin typeface="Arial"/>
                          <a:ea typeface="Arial"/>
                          <a:cs typeface="Arial"/>
                          <a:sym typeface="Arial"/>
                        </a:rPr>
                        <a:t>thema</a:t>
                      </a:r>
                      <a:r>
                        <a:rPr lang="en-US" sz="1200" u="none" strike="noStrike" cap="none" dirty="0">
                          <a:latin typeface="Arial"/>
                          <a:ea typeface="Arial"/>
                          <a:cs typeface="Arial"/>
                          <a:sym typeface="Arial"/>
                        </a:rPr>
                        <a:t>)__</a:t>
                      </a:r>
                      <a:endParaRPr sz="1200" u="none" strike="noStrike" cap="none" dirty="0">
                        <a:latin typeface="Arial"/>
                        <a:ea typeface="Arial"/>
                        <a:cs typeface="Arial"/>
                        <a:sym typeface="Arial"/>
                      </a:endParaRPr>
                    </a:p>
                    <a:p>
                      <a:pPr marL="0" marR="0" lvl="0" indent="0" algn="ctr" rtl="0">
                        <a:spcBef>
                          <a:spcPts val="0"/>
                        </a:spcBef>
                        <a:spcAft>
                          <a:spcPts val="0"/>
                        </a:spcAft>
                        <a:buNone/>
                      </a:pPr>
                      <a:r>
                        <a:rPr lang="en-US" sz="1200" u="none" strike="noStrike" cap="none" dirty="0">
                          <a:latin typeface="Arial"/>
                          <a:ea typeface="Arial"/>
                          <a:cs typeface="Arial"/>
                          <a:sym typeface="Arial"/>
                        </a:rPr>
                        <a:t>Summer </a:t>
                      </a:r>
                      <a:endParaRPr sz="2000" u="none" strike="noStrike" cap="none" dirty="0">
                        <a:latin typeface="Arial"/>
                        <a:ea typeface="Arial"/>
                        <a:cs typeface="Arial"/>
                        <a:sym typeface="Arial"/>
                      </a:endParaRPr>
                    </a:p>
                    <a:p>
                      <a:pPr marL="0" marR="0" lvl="0" indent="0" algn="ctr" rtl="0">
                        <a:spcBef>
                          <a:spcPts val="0"/>
                        </a:spcBef>
                        <a:spcAft>
                          <a:spcPts val="0"/>
                        </a:spcAft>
                        <a:buNone/>
                      </a:pPr>
                      <a:endParaRPr sz="2000" u="none" strike="noStrike" cap="none" dirty="0">
                        <a:latin typeface="Arial"/>
                        <a:ea typeface="Arial"/>
                        <a:cs typeface="Arial"/>
                        <a:sym typeface="Arial"/>
                      </a:endParaRPr>
                    </a:p>
                  </a:txBody>
                  <a:tcPr marL="91450" marR="91450" marT="45725" marB="45725">
                    <a:solidFill>
                      <a:schemeClr val="lt1"/>
                    </a:solidFill>
                  </a:tcPr>
                </a:tc>
                <a:tc>
                  <a:txBody>
                    <a:bodyPr/>
                    <a:lstStyle/>
                    <a:p>
                      <a:pPr marL="0" marR="0" lvl="0" indent="0" algn="l" rtl="0">
                        <a:spcBef>
                          <a:spcPts val="0"/>
                        </a:spcBef>
                        <a:spcAft>
                          <a:spcPts val="0"/>
                        </a:spcAft>
                        <a:buNone/>
                      </a:pPr>
                      <a:r>
                        <a:rPr lang="en-US" sz="1100" u="none" strike="noStrike" cap="none" dirty="0"/>
                        <a:t>Creative development/Physical Development</a:t>
                      </a:r>
                      <a:endParaRPr sz="1100" u="none" strike="noStrike" cap="none" dirty="0"/>
                    </a:p>
                  </a:txBody>
                  <a:tcPr marL="91450" marR="91450" marT="45725" marB="45725">
                    <a:solidFill>
                      <a:schemeClr val="lt1"/>
                    </a:solidFill>
                  </a:tcPr>
                </a:tc>
                <a:tc>
                  <a:txBody>
                    <a:bodyPr/>
                    <a:lstStyle/>
                    <a:p>
                      <a:pPr marL="0" marR="0" lvl="0" indent="0" algn="l" rtl="0">
                        <a:spcBef>
                          <a:spcPts val="0"/>
                        </a:spcBef>
                        <a:spcAft>
                          <a:spcPts val="0"/>
                        </a:spcAft>
                        <a:buNone/>
                      </a:pPr>
                      <a:r>
                        <a:rPr lang="en-GB" sz="1100" dirty="0"/>
                        <a:t>=Use chalks, paints, collage or crayons to create a picture of the sea. Talk about the different shades of blue, green or grey you might see. Discuss the way the sea looks different depending on the weather.</a:t>
                      </a:r>
                    </a:p>
                    <a:p>
                      <a:pPr marL="0" marR="0" lvl="0" indent="0" algn="l" rtl="0">
                        <a:spcBef>
                          <a:spcPts val="0"/>
                        </a:spcBef>
                        <a:spcAft>
                          <a:spcPts val="0"/>
                        </a:spcAft>
                        <a:buNone/>
                      </a:pPr>
                      <a:r>
                        <a:rPr lang="en-GB" sz="1100" dirty="0"/>
                        <a:t>-This task can be done in the sea, paddling pool or as part of an imaginative role play activity at home, mime paddling, jumping waves, swimming in the sea and getting dressed. Also talk about surfers and surfing about the need for balance to stay on the board in the water. Then provide your child with activities to promote balance such as walking on the thin line, walking along the wall</a:t>
                      </a:r>
                      <a:endParaRPr sz="1100" dirty="0"/>
                    </a:p>
                  </a:txBody>
                  <a:tcPr marL="91450" marR="91450" marT="45725" marB="45725">
                    <a:solidFill>
                      <a:schemeClr val="lt1"/>
                    </a:solidFill>
                  </a:tcPr>
                </a:tc>
                <a:tc>
                  <a:txBody>
                    <a:bodyPr/>
                    <a:lstStyle/>
                    <a:p>
                      <a:pPr marL="0" marR="0" lvl="0" indent="0" algn="l" rtl="0">
                        <a:spcBef>
                          <a:spcPts val="0"/>
                        </a:spcBef>
                        <a:spcAft>
                          <a:spcPts val="0"/>
                        </a:spcAft>
                        <a:buNone/>
                      </a:pPr>
                      <a:r>
                        <a:rPr lang="en-US" sz="1100" u="none" strike="noStrike" cap="none" dirty="0"/>
                        <a:t>  </a:t>
                      </a:r>
                      <a:endParaRPr sz="1800" u="none" strike="noStrike" cap="none" dirty="0"/>
                    </a:p>
                  </a:txBody>
                  <a:tcPr marL="91450" marR="91450" marT="45725" marB="45725">
                    <a:solidFill>
                      <a:schemeClr val="lt1"/>
                    </a:solidFill>
                  </a:tcPr>
                </a:tc>
                <a:extLst>
                  <a:ext uri="{0D108BD9-81ED-4DB2-BD59-A6C34878D82A}">
                    <a16:rowId xmlns:a16="http://schemas.microsoft.com/office/drawing/2014/main" val="10003"/>
                  </a:ext>
                </a:extLst>
              </a:tr>
              <a:tr h="691664">
                <a:tc>
                  <a:txBody>
                    <a:bodyPr/>
                    <a:lstStyle/>
                    <a:p>
                      <a:pPr marL="0" marR="0" lvl="0" indent="0" algn="ctr" rtl="0">
                        <a:spcBef>
                          <a:spcPts val="0"/>
                        </a:spcBef>
                        <a:spcAft>
                          <a:spcPts val="0"/>
                        </a:spcAft>
                        <a:buClr>
                          <a:schemeClr val="dk1"/>
                        </a:buClr>
                        <a:buSzPts val="1100"/>
                        <a:buFont typeface="Arial"/>
                        <a:buNone/>
                      </a:pPr>
                      <a:r>
                        <a:rPr lang="en-US" sz="1100" u="none" strike="noStrike" cap="none">
                          <a:solidFill>
                            <a:schemeClr val="dk1"/>
                          </a:solidFill>
                          <a:latin typeface="Arial"/>
                          <a:ea typeface="Arial"/>
                          <a:cs typeface="Arial"/>
                          <a:sym typeface="Arial"/>
                        </a:rPr>
                        <a:t>Llyfr/Cân/Rhaglen yr wythnos</a:t>
                      </a:r>
                      <a:endParaRPr/>
                    </a:p>
                    <a:p>
                      <a:pPr marL="0" marR="0" lvl="0" indent="0" algn="ctr" rtl="0">
                        <a:spcBef>
                          <a:spcPts val="0"/>
                        </a:spcBef>
                        <a:spcAft>
                          <a:spcPts val="0"/>
                        </a:spcAft>
                        <a:buClr>
                          <a:schemeClr val="dk1"/>
                        </a:buClr>
                        <a:buSzPts val="1100"/>
                        <a:buFont typeface="Arial"/>
                        <a:buNone/>
                      </a:pPr>
                      <a:r>
                        <a:rPr lang="en-US" sz="1100" u="none" strike="noStrike" cap="none">
                          <a:solidFill>
                            <a:schemeClr val="dk1"/>
                          </a:solidFill>
                          <a:latin typeface="Arial"/>
                          <a:ea typeface="Arial"/>
                          <a:cs typeface="Arial"/>
                          <a:sym typeface="Arial"/>
                        </a:rPr>
                        <a:t>Book/Song/Programme of the week</a:t>
                      </a:r>
                      <a:endParaRPr/>
                    </a:p>
                  </a:txBody>
                  <a:tcPr marL="91450" marR="91450" marT="45725" marB="45725">
                    <a:solidFill>
                      <a:schemeClr val="lt1"/>
                    </a:solidFill>
                  </a:tcPr>
                </a:tc>
                <a:tc>
                  <a:txBody>
                    <a:bodyPr/>
                    <a:lstStyle/>
                    <a:p>
                      <a:pPr marL="0" marR="0" lvl="0" indent="0" algn="l" rtl="0">
                        <a:spcBef>
                          <a:spcPts val="0"/>
                        </a:spcBef>
                        <a:spcAft>
                          <a:spcPts val="0"/>
                        </a:spcAft>
                        <a:buClr>
                          <a:schemeClr val="dk1"/>
                        </a:buClr>
                        <a:buSzPts val="1100"/>
                        <a:buFont typeface="Calibri"/>
                        <a:buNone/>
                      </a:pPr>
                      <a:endParaRPr sz="1050" u="none" strike="noStrike" cap="none" dirty="0"/>
                    </a:p>
                  </a:txBody>
                  <a:tcPr marL="91450" marR="91450" marT="45725" marB="45725">
                    <a:solidFill>
                      <a:schemeClr val="lt1"/>
                    </a:solidFill>
                  </a:tcPr>
                </a:tc>
                <a:tc>
                  <a:txBody>
                    <a:bodyPr/>
                    <a:lstStyle/>
                    <a:p>
                      <a:pPr marL="0" marR="0" lvl="0" indent="0" algn="l" rtl="0">
                        <a:spcBef>
                          <a:spcPts val="0"/>
                        </a:spcBef>
                        <a:spcAft>
                          <a:spcPts val="0"/>
                        </a:spcAft>
                        <a:buClr>
                          <a:schemeClr val="dk1"/>
                        </a:buClr>
                        <a:buSzPts val="1100"/>
                        <a:buFont typeface="Calibri"/>
                        <a:buNone/>
                      </a:pPr>
                      <a:r>
                        <a:rPr lang="en-GB" sz="1100" dirty="0">
                          <a:hlinkClick r:id="rId5"/>
                        </a:rPr>
                        <a:t>https://www.s4c.cymru/clic/programme/805069181</a:t>
                      </a:r>
                      <a:endParaRPr sz="1100" u="none" strike="noStrike" cap="none" dirty="0"/>
                    </a:p>
                  </a:txBody>
                  <a:tcPr marL="91450" marR="91450" marT="45725" marB="45725">
                    <a:solidFill>
                      <a:schemeClr val="lt1"/>
                    </a:solidFill>
                  </a:tcPr>
                </a:tc>
                <a:tc>
                  <a:txBody>
                    <a:bodyPr/>
                    <a:lstStyle/>
                    <a:p>
                      <a:pPr marL="0" lvl="0" indent="0" algn="l" rtl="0">
                        <a:spcBef>
                          <a:spcPts val="0"/>
                        </a:spcBef>
                        <a:spcAft>
                          <a:spcPts val="0"/>
                        </a:spcAft>
                        <a:buClr>
                          <a:schemeClr val="dk1"/>
                        </a:buClr>
                        <a:buSzPts val="1400"/>
                        <a:buFont typeface="Calibri"/>
                        <a:buNone/>
                      </a:pPr>
                      <a:endParaRPr sz="1100" u="none" strike="noStrike" cap="none" dirty="0"/>
                    </a:p>
                  </a:txBody>
                  <a:tcPr marL="91450" marR="91450" marT="45725" marB="45725">
                    <a:solidFill>
                      <a:schemeClr val="lt1"/>
                    </a:solidFill>
                  </a:tcPr>
                </a:tc>
                <a:extLst>
                  <a:ext uri="{0D108BD9-81ED-4DB2-BD59-A6C34878D82A}">
                    <a16:rowId xmlns:a16="http://schemas.microsoft.com/office/drawing/2014/main" val="10004"/>
                  </a:ext>
                </a:extLst>
              </a:tr>
            </a:tbl>
          </a:graphicData>
        </a:graphic>
      </p:graphicFrame>
      <p:sp>
        <p:nvSpPr>
          <p:cNvPr id="87" name="Google Shape;87;p13"/>
          <p:cNvSpPr txBox="1"/>
          <p:nvPr/>
        </p:nvSpPr>
        <p:spPr>
          <a:xfrm>
            <a:off x="1834552" y="166778"/>
            <a:ext cx="8637916" cy="1031051"/>
          </a:xfrm>
          <a:prstGeom prst="rect">
            <a:avLst/>
          </a:prstGeom>
          <a:solidFill>
            <a:schemeClr val="lt1"/>
          </a:solidFill>
          <a:ln w="9525" cap="flat" cmpd="sng">
            <a:solidFill>
              <a:schemeClr val="dk2"/>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600" b="0" i="0" u="none" strike="noStrike" cap="none" dirty="0" err="1">
                <a:solidFill>
                  <a:schemeClr val="dk1"/>
                </a:solidFill>
                <a:latin typeface="Arial"/>
                <a:ea typeface="Arial"/>
                <a:cs typeface="Arial"/>
                <a:sym typeface="Arial"/>
              </a:rPr>
              <a:t>Trosolwg</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Pythefnosol</a:t>
            </a:r>
            <a:r>
              <a:rPr lang="en-US" sz="1600" b="0" i="0" u="none" strike="noStrike" cap="none" dirty="0">
                <a:solidFill>
                  <a:schemeClr val="dk1"/>
                </a:solidFill>
                <a:latin typeface="Arial"/>
                <a:ea typeface="Arial"/>
                <a:cs typeface="Arial"/>
                <a:sym typeface="Arial"/>
              </a:rPr>
              <a:t> </a:t>
            </a:r>
            <a:r>
              <a:rPr lang="en-US" sz="1600" b="0" i="0" u="none" strike="noStrike" cap="none" dirty="0" err="1">
                <a:solidFill>
                  <a:schemeClr val="dk1"/>
                </a:solidFill>
                <a:latin typeface="Arial"/>
                <a:ea typeface="Arial"/>
                <a:cs typeface="Arial"/>
                <a:sym typeface="Arial"/>
              </a:rPr>
              <a:t>Dosbarth</a:t>
            </a:r>
            <a:r>
              <a:rPr lang="en-US" sz="1600" dirty="0">
                <a:solidFill>
                  <a:schemeClr val="dk1"/>
                </a:solidFill>
              </a:rPr>
              <a:t> </a:t>
            </a:r>
            <a:r>
              <a:rPr lang="en-US" sz="1600" b="0" i="0" u="none" strike="noStrike" cap="none" dirty="0" err="1">
                <a:solidFill>
                  <a:schemeClr val="dk1"/>
                </a:solidFill>
                <a:latin typeface="Arial"/>
                <a:ea typeface="Arial"/>
                <a:cs typeface="Arial"/>
                <a:sym typeface="Arial"/>
              </a:rPr>
              <a:t>Meithrin</a:t>
            </a:r>
            <a:r>
              <a:rPr lang="en-US" sz="1600" b="0" i="0" u="none" strike="noStrike" cap="none" dirty="0">
                <a:solidFill>
                  <a:schemeClr val="dk1"/>
                </a:solidFill>
                <a:latin typeface="Arial"/>
                <a:ea typeface="Arial"/>
                <a:cs typeface="Arial"/>
                <a:sym typeface="Arial"/>
              </a:rPr>
              <a:t>  /   Nursery </a:t>
            </a:r>
            <a:r>
              <a:rPr lang="en-US" sz="1600" b="0" i="1" u="none" strike="noStrike" cap="none" dirty="0">
                <a:solidFill>
                  <a:schemeClr val="dk1"/>
                </a:solidFill>
                <a:latin typeface="Arial"/>
                <a:ea typeface="Arial"/>
                <a:cs typeface="Arial"/>
                <a:sym typeface="Arial"/>
              </a:rPr>
              <a:t>Fortnightly Overview</a:t>
            </a:r>
            <a:r>
              <a:rPr lang="en-US" sz="1100" b="0" i="0" u="none" strike="noStrike" cap="none" dirty="0">
                <a:solidFill>
                  <a:schemeClr val="dk1"/>
                </a:solidFill>
                <a:latin typeface="Arial"/>
                <a:ea typeface="Arial"/>
                <a:cs typeface="Arial"/>
                <a:sym typeface="Arial"/>
              </a:rPr>
              <a:t> </a:t>
            </a:r>
            <a:endParaRPr dirty="0"/>
          </a:p>
          <a:p>
            <a:pPr marL="0" marR="0" lvl="0" indent="0" algn="ctr" rtl="0">
              <a:spcBef>
                <a:spcPts val="0"/>
              </a:spcBef>
              <a:spcAft>
                <a:spcPts val="0"/>
              </a:spcAft>
              <a:buNone/>
            </a:pPr>
            <a:endParaRPr sz="1100" b="0" i="0" u="none" strike="noStrike" cap="none" dirty="0">
              <a:solidFill>
                <a:schemeClr val="dk1"/>
              </a:solidFill>
              <a:latin typeface="Arial"/>
              <a:ea typeface="Arial"/>
              <a:cs typeface="Arial"/>
              <a:sym typeface="Arial"/>
            </a:endParaRPr>
          </a:p>
          <a:p>
            <a:pPr marL="0" marR="0" lvl="0" indent="0" algn="ctr" rtl="0">
              <a:spcBef>
                <a:spcPts val="0"/>
              </a:spcBef>
              <a:spcAft>
                <a:spcPts val="0"/>
              </a:spcAft>
              <a:buNone/>
            </a:pPr>
            <a:r>
              <a:rPr lang="en-US" sz="1600" b="0" i="0" u="none" strike="noStrike" cap="none" dirty="0" err="1">
                <a:solidFill>
                  <a:schemeClr val="dk1"/>
                </a:solidFill>
                <a:latin typeface="Arial"/>
                <a:ea typeface="Arial"/>
                <a:cs typeface="Arial"/>
                <a:sym typeface="Arial"/>
              </a:rPr>
              <a:t>Dyddiad</a:t>
            </a:r>
            <a:r>
              <a:rPr lang="en-US" sz="1600" b="0" i="0" u="none" strike="noStrike" cap="none" dirty="0">
                <a:solidFill>
                  <a:schemeClr val="dk1"/>
                </a:solidFill>
                <a:latin typeface="Arial"/>
                <a:ea typeface="Arial"/>
                <a:cs typeface="Arial"/>
                <a:sym typeface="Arial"/>
              </a:rPr>
              <a:t> / </a:t>
            </a:r>
            <a:r>
              <a:rPr lang="en-US" sz="1600" b="0" i="1" u="none" strike="noStrike" cap="none" dirty="0">
                <a:solidFill>
                  <a:schemeClr val="dk1"/>
                </a:solidFill>
                <a:latin typeface="Arial"/>
                <a:ea typeface="Arial"/>
                <a:cs typeface="Arial"/>
                <a:sym typeface="Arial"/>
              </a:rPr>
              <a:t>Date </a:t>
            </a:r>
            <a:r>
              <a:rPr lang="en-US" sz="1400" b="0" i="1" u="none" strike="noStrike" cap="none" dirty="0">
                <a:solidFill>
                  <a:schemeClr val="dk1"/>
                </a:solidFill>
                <a:latin typeface="Arial"/>
                <a:ea typeface="Arial"/>
                <a:cs typeface="Arial"/>
                <a:sym typeface="Arial"/>
              </a:rPr>
              <a:t>: </a:t>
            </a:r>
            <a:r>
              <a:rPr lang="en-US" i="1" dirty="0">
                <a:solidFill>
                  <a:schemeClr val="dk1"/>
                </a:solidFill>
              </a:rPr>
              <a:t>06/07/2020</a:t>
            </a:r>
            <a:endParaRPr sz="1800" dirty="0">
              <a:solidFill>
                <a:schemeClr val="dk1"/>
              </a:solidFill>
              <a:latin typeface="Quattrocento Sans"/>
              <a:ea typeface="Quattrocento Sans"/>
              <a:cs typeface="Quattrocento Sans"/>
              <a:sym typeface="Quattrocento Sans"/>
            </a:endParaRPr>
          </a:p>
        </p:txBody>
      </p:sp>
      <p:pic>
        <p:nvPicPr>
          <p:cNvPr id="88" name="Google Shape;88;p13" descr="A drawing of a face&#10;&#10;Description generated with high confidence"/>
          <p:cNvPicPr preferRelativeResize="0"/>
          <p:nvPr/>
        </p:nvPicPr>
        <p:blipFill rotWithShape="1">
          <a:blip r:embed="rId6">
            <a:alphaModFix/>
          </a:blip>
          <a:srcRect/>
          <a:stretch/>
        </p:blipFill>
        <p:spPr>
          <a:xfrm>
            <a:off x="3220438" y="490807"/>
            <a:ext cx="604029" cy="528009"/>
          </a:xfrm>
          <a:prstGeom prst="rect">
            <a:avLst/>
          </a:prstGeom>
          <a:noFill/>
          <a:ln>
            <a:noFill/>
          </a:ln>
        </p:spPr>
      </p:pic>
      <p:pic>
        <p:nvPicPr>
          <p:cNvPr id="89" name="Google Shape;89;p13" descr="A drawing of a face&#10;&#10;Description generated with high confidence"/>
          <p:cNvPicPr preferRelativeResize="0"/>
          <p:nvPr/>
        </p:nvPicPr>
        <p:blipFill rotWithShape="1">
          <a:blip r:embed="rId6">
            <a:alphaModFix/>
          </a:blip>
          <a:srcRect/>
          <a:stretch/>
        </p:blipFill>
        <p:spPr>
          <a:xfrm>
            <a:off x="8525683" y="490806"/>
            <a:ext cx="604029" cy="528009"/>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623</Words>
  <Application>Microsoft Office PowerPoint</Application>
  <PresentationFormat>Widescreen</PresentationFormat>
  <Paragraphs>49</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Calibri</vt:lpstr>
      <vt:lpstr>Arial</vt:lpstr>
      <vt:lpstr>Quattrocento Sans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 Davies (Ysgol Gymraeg Dewi Sant )</cp:lastModifiedBy>
  <cp:revision>16</cp:revision>
  <cp:lastPrinted>2020-07-05T14:44:35Z</cp:lastPrinted>
  <dcterms:modified xsi:type="dcterms:W3CDTF">2020-07-05T15:37:51Z</dcterms:modified>
</cp:coreProperties>
</file>