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12192000" cy="6858000"/>
  <p:notesSz cx="6888163" cy="100203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Quattrocento Sans" panose="020B0604020202020204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4B66E47-C0F8-45DC-88BD-5EED07CE29E4}">
  <a:tblStyle styleId="{54B66E47-C0F8-45DC-88BD-5EED07CE29E4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-47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786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786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refwen.com/" TargetMode="External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s4c.cymru/clic/programme/805069181" TargetMode="External"/><Relationship Id="rId5" Type="http://schemas.openxmlformats.org/officeDocument/2006/relationships/hyperlink" Target="http://www.s4c.cymru/clic/programme/805271668" TargetMode="External"/><Relationship Id="rId4" Type="http://schemas.openxmlformats.org/officeDocument/2006/relationships/hyperlink" Target="https://www.youtube.com/watch?v=XcWt6TJYkl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E0B2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graphicFrame>
        <p:nvGraphicFramePr>
          <p:cNvPr id="86" name="Google Shape;86;p13"/>
          <p:cNvGraphicFramePr/>
          <p:nvPr>
            <p:extLst>
              <p:ext uri="{D42A27DB-BD31-4B8C-83A1-F6EECF244321}">
                <p14:modId xmlns:p14="http://schemas.microsoft.com/office/powerpoint/2010/main" val="3528005788"/>
              </p:ext>
            </p:extLst>
          </p:nvPr>
        </p:nvGraphicFramePr>
        <p:xfrm>
          <a:off x="330679" y="1365850"/>
          <a:ext cx="11265150" cy="6500220"/>
        </p:xfrm>
        <a:graphic>
          <a:graphicData uri="http://schemas.openxmlformats.org/drawingml/2006/table">
            <a:tbl>
              <a:tblPr firstRow="1" bandRow="1">
                <a:noFill/>
                <a:tableStyleId>{54B66E47-C0F8-45DC-88BD-5EED07CE29E4}</a:tableStyleId>
              </a:tblPr>
              <a:tblGrid>
                <a:gridCol w="2314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8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86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95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195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u="none" strike="noStrike" cap="none"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Nod y dasg</a:t>
                      </a:r>
                      <a:endParaRPr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Task Objective</a:t>
                      </a:r>
                      <a:endParaRPr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Prif</a:t>
                      </a:r>
                      <a:r>
                        <a:rPr lang="en-US" sz="14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r>
                        <a:rPr lang="en-US" sz="14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weithgaredd</a:t>
                      </a:r>
                      <a:r>
                        <a:rPr lang="en-US" sz="14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/au</a:t>
                      </a:r>
                      <a:endParaRPr dirty="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Main activity/</a:t>
                      </a:r>
                      <a:r>
                        <a:rPr lang="en-US" sz="14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ies</a:t>
                      </a:r>
                      <a:r>
                        <a:rPr lang="en-US" sz="14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Cymorth Defnyddiol </a:t>
                      </a:r>
                      <a:endParaRPr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 Useful Support </a:t>
                      </a:r>
                      <a:endParaRPr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97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Ffocws</a:t>
                      </a:r>
                      <a:r>
                        <a:rPr lang="en-US" sz="14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 Iaith / Language </a:t>
                      </a:r>
                      <a:endParaRPr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- </a:t>
                      </a:r>
                      <a:r>
                        <a:rPr lang="en-GB" sz="1100" dirty="0" err="1"/>
                        <a:t>Siarad</a:t>
                      </a:r>
                      <a:r>
                        <a:rPr lang="en-GB" sz="1100" dirty="0"/>
                        <a:t> am </a:t>
                      </a:r>
                      <a:r>
                        <a:rPr lang="en-GB" sz="1100" dirty="0" err="1"/>
                        <a:t>bethau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mae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nhw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wedi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eu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gwneud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gan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ychwanegu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rhywfaint</a:t>
                      </a:r>
                      <a:r>
                        <a:rPr lang="en-GB" sz="1100" dirty="0"/>
                        <a:t> o </a:t>
                      </a:r>
                      <a:r>
                        <a:rPr lang="en-GB" sz="1100" dirty="0" err="1"/>
                        <a:t>ddisgrifiad</a:t>
                      </a:r>
                      <a:r>
                        <a:rPr lang="en-GB" sz="1100" dirty="0"/>
                        <a:t>.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-</a:t>
                      </a:r>
                      <a:r>
                        <a:rPr lang="en-GB" sz="1100" dirty="0" err="1"/>
                        <a:t>Cyfle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ystyr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drwy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luniau</a:t>
                      </a:r>
                      <a:r>
                        <a:rPr lang="en-GB" sz="1100" dirty="0"/>
                        <a:t> a </a:t>
                      </a:r>
                      <a:r>
                        <a:rPr lang="en-GB" sz="1100" dirty="0" err="1"/>
                        <a:t>thrwy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wneud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marciau</a:t>
                      </a:r>
                      <a:r>
                        <a:rPr lang="en-GB" sz="1100" dirty="0"/>
                        <a:t>.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-</a:t>
                      </a:r>
                      <a:r>
                        <a:rPr lang="en-GB" sz="1100" dirty="0" err="1"/>
                        <a:t>Adnabod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synau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llythrennau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drwy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ymchwilio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siapiau’r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llythrennau</a:t>
                      </a:r>
                      <a:r>
                        <a:rPr lang="en-GB" sz="1100" dirty="0"/>
                        <a:t> o </a:t>
                      </a:r>
                      <a:r>
                        <a:rPr lang="en-GB" sz="1100" dirty="0" err="1"/>
                        <a:t>fewn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gweithgareddau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chwarae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aml-synhwyraidd</a:t>
                      </a:r>
                      <a:endParaRPr lang="en-GB" sz="1100"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-</a:t>
                      </a:r>
                      <a:r>
                        <a:rPr lang="en-GB" sz="1100" dirty="0" err="1"/>
                        <a:t>Adnabod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geirfa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cyfarwyddTo</a:t>
                      </a:r>
                      <a:r>
                        <a:rPr lang="en-GB" sz="1100" dirty="0"/>
                        <a:t> know words and letters which are familiar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-I </a:t>
                      </a:r>
                      <a:r>
                        <a:rPr lang="en-GB" sz="1100" dirty="0" err="1"/>
                        <a:t>fwynhau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straeon</a:t>
                      </a:r>
                      <a:endParaRPr lang="en-GB" sz="1100"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=</a:t>
                      </a:r>
                      <a:r>
                        <a:rPr lang="en-GB" sz="1100" dirty="0" err="1"/>
                        <a:t>Trafod</a:t>
                      </a:r>
                      <a:r>
                        <a:rPr lang="en-GB" sz="1100" dirty="0"/>
                        <a:t> y </a:t>
                      </a:r>
                      <a:r>
                        <a:rPr lang="en-GB" sz="1100" dirty="0" err="1"/>
                        <a:t>ffaith</a:t>
                      </a:r>
                      <a:r>
                        <a:rPr lang="en-GB" sz="1100" dirty="0"/>
                        <a:t> bod y mor </a:t>
                      </a:r>
                      <a:r>
                        <a:rPr lang="en-GB" sz="1100" dirty="0" err="1"/>
                        <a:t>yn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hallt</a:t>
                      </a:r>
                      <a:r>
                        <a:rPr lang="en-GB" sz="1100" dirty="0"/>
                        <a:t>. </a:t>
                      </a:r>
                      <a:r>
                        <a:rPr lang="en-GB" sz="1100" dirty="0" err="1"/>
                        <a:t>Creu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arbrawf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yn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cymysgu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halen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gyda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dŵr</a:t>
                      </a:r>
                      <a:r>
                        <a:rPr lang="en-GB" sz="1100" dirty="0"/>
                        <a:t>. Gad </a:t>
                      </a:r>
                      <a:r>
                        <a:rPr lang="en-GB" sz="1100" dirty="0" err="1"/>
                        <a:t>i’r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dŵr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anweddu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wedyn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siarad</a:t>
                      </a:r>
                      <a:r>
                        <a:rPr lang="en-GB" sz="1100" dirty="0"/>
                        <a:t> am y </a:t>
                      </a:r>
                      <a:r>
                        <a:rPr lang="en-GB" sz="1100" dirty="0" err="1"/>
                        <a:t>grisialau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sydd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ar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ôl</a:t>
                      </a:r>
                      <a:r>
                        <a:rPr lang="en-GB" sz="1100" dirty="0"/>
                        <a:t>.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-</a:t>
                      </a:r>
                      <a:r>
                        <a:rPr lang="en-GB" sz="1100" dirty="0" err="1"/>
                        <a:t>Gobeithio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erbyn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hyn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mae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eich</a:t>
                      </a:r>
                      <a:r>
                        <a:rPr lang="en-GB" sz="1100" dirty="0"/>
                        <a:t> plenty </a:t>
                      </a:r>
                      <a:r>
                        <a:rPr lang="en-GB" sz="1100" dirty="0" err="1"/>
                        <a:t>wedi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derbyn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cerdyn</a:t>
                      </a:r>
                      <a:r>
                        <a:rPr lang="en-GB" sz="1100" dirty="0"/>
                        <a:t> post </a:t>
                      </a:r>
                      <a:r>
                        <a:rPr lang="en-GB" sz="1100" dirty="0" err="1"/>
                        <a:t>oddiwrth</a:t>
                      </a:r>
                      <a:r>
                        <a:rPr lang="en-GB" sz="1100" dirty="0"/>
                        <a:t> staff y </a:t>
                      </a:r>
                      <a:r>
                        <a:rPr lang="en-GB" sz="1100" dirty="0" err="1"/>
                        <a:t>Feithrin</a:t>
                      </a:r>
                      <a:r>
                        <a:rPr lang="en-GB" sz="1100" dirty="0"/>
                        <a:t>. </a:t>
                      </a:r>
                      <a:r>
                        <a:rPr lang="en-GB" sz="1100" dirty="0" err="1"/>
                        <a:t>Ewch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ati</a:t>
                      </a:r>
                      <a:r>
                        <a:rPr lang="en-GB" sz="1100" dirty="0"/>
                        <a:t> I </a:t>
                      </a:r>
                      <a:r>
                        <a:rPr lang="en-GB" sz="1100" dirty="0" err="1"/>
                        <a:t>ysgrifennu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cerdyn</a:t>
                      </a:r>
                      <a:r>
                        <a:rPr lang="en-GB" sz="1100" dirty="0"/>
                        <a:t> post </a:t>
                      </a:r>
                      <a:r>
                        <a:rPr lang="en-GB" sz="1100" dirty="0" err="1"/>
                        <a:t>ei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hun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trwy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ddefnyddio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lluniau</a:t>
                      </a:r>
                      <a:r>
                        <a:rPr lang="en-GB" sz="1100" dirty="0"/>
                        <a:t> a </a:t>
                      </a:r>
                      <a:r>
                        <a:rPr lang="en-GB" sz="1100" dirty="0" err="1"/>
                        <a:t>marciau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ysgrifenedig</a:t>
                      </a:r>
                      <a:r>
                        <a:rPr lang="en-GB" sz="1100" dirty="0"/>
                        <a:t>. </a:t>
                      </a:r>
                      <a:r>
                        <a:rPr lang="en-GB" sz="1100" dirty="0" err="1"/>
                        <a:t>Hyd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yn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oed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yn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dasg</a:t>
                      </a:r>
                      <a:r>
                        <a:rPr lang="en-GB" sz="1100" dirty="0"/>
                        <a:t> well </a:t>
                      </a:r>
                      <a:r>
                        <a:rPr lang="en-GB" sz="1100" dirty="0" err="1"/>
                        <a:t>os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ydych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chi’n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gallu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postioy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cerdyn</a:t>
                      </a:r>
                      <a:r>
                        <a:rPr lang="en-GB" sz="1100" dirty="0"/>
                        <a:t> post. 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=</a:t>
                      </a:r>
                      <a:r>
                        <a:rPr lang="en-GB" sz="1100" dirty="0" err="1"/>
                        <a:t>Ysgrifennu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seiniau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cychwynnol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ar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ddarnau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bach</a:t>
                      </a:r>
                      <a:r>
                        <a:rPr lang="en-GB" sz="1100" dirty="0"/>
                        <a:t> o </a:t>
                      </a:r>
                      <a:r>
                        <a:rPr lang="en-GB" sz="1100" dirty="0" err="1"/>
                        <a:t>bapur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ar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gyfer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gwrthycahu</a:t>
                      </a:r>
                      <a:r>
                        <a:rPr lang="en-GB" sz="1100" dirty="0"/>
                        <a:t> y </a:t>
                      </a:r>
                      <a:r>
                        <a:rPr lang="en-GB" sz="1100" dirty="0" err="1"/>
                        <a:t>traeth</a:t>
                      </a:r>
                      <a:r>
                        <a:rPr lang="en-GB" sz="1100" dirty="0"/>
                        <a:t>. </a:t>
                      </a:r>
                      <a:r>
                        <a:rPr lang="en-GB" sz="1100" dirty="0" err="1"/>
                        <a:t>Gofyn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eich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plentyn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i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gysylltu</a:t>
                      </a:r>
                      <a:r>
                        <a:rPr lang="en-GB" sz="1100" dirty="0"/>
                        <a:t> y </a:t>
                      </a:r>
                      <a:r>
                        <a:rPr lang="en-GB" sz="1100" dirty="0" err="1"/>
                        <a:t>gwrthych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gyda</a:t>
                      </a:r>
                      <a:r>
                        <a:rPr lang="en-GB" sz="1100" dirty="0"/>
                        <a:t> y </a:t>
                      </a:r>
                      <a:r>
                        <a:rPr lang="en-GB" sz="1100" dirty="0" err="1"/>
                        <a:t>llythyren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ee</a:t>
                      </a:r>
                      <a:r>
                        <a:rPr lang="en-GB" sz="1100" dirty="0"/>
                        <a:t> b </a:t>
                      </a:r>
                      <a:r>
                        <a:rPr lang="en-GB" sz="1100" dirty="0" err="1"/>
                        <a:t>ar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gyfer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bwced</a:t>
                      </a:r>
                      <a:r>
                        <a:rPr lang="en-GB" sz="1100" dirty="0"/>
                        <a:t>, t </a:t>
                      </a:r>
                      <a:r>
                        <a:rPr lang="en-GB" sz="1100" dirty="0" err="1"/>
                        <a:t>ar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gyfer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tywel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ayyb</a:t>
                      </a:r>
                      <a:r>
                        <a:rPr lang="en-GB" sz="1100" dirty="0"/>
                        <a:t>.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-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Parhau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i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adnabod</a:t>
                      </a:r>
                      <a:r>
                        <a:rPr lang="en-US" sz="1100" dirty="0"/>
                        <a:t> ac </a:t>
                      </a:r>
                      <a:r>
                        <a:rPr lang="en-US" sz="1100" dirty="0" err="1"/>
                        <a:t>ysgrifennu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eich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enw</a:t>
                      </a:r>
                      <a:r>
                        <a:rPr lang="en-US" sz="1100" dirty="0"/>
                        <a:t> a </a:t>
                      </a:r>
                      <a:r>
                        <a:rPr lang="en-US" sz="1100" dirty="0" err="1"/>
                        <a:t>llythrennau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eraill</a:t>
                      </a:r>
                      <a:r>
                        <a:rPr lang="en-US" sz="1100" dirty="0"/>
                        <a:t> o </a:t>
                      </a:r>
                      <a:r>
                        <a:rPr lang="en-US" sz="1100" dirty="0" err="1"/>
                        <a:t>becynnau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melyn</a:t>
                      </a:r>
                      <a:r>
                        <a:rPr lang="en-US" sz="1100" dirty="0"/>
                        <a:t> a </a:t>
                      </a:r>
                      <a:r>
                        <a:rPr lang="en-US" sz="1100" dirty="0" err="1"/>
                        <a:t>glas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Tric</a:t>
                      </a:r>
                      <a:r>
                        <a:rPr lang="en-US" sz="1100" dirty="0"/>
                        <a:t> a </a:t>
                      </a:r>
                      <a:r>
                        <a:rPr lang="en-US" sz="1100" dirty="0" err="1"/>
                        <a:t>Chlic</a:t>
                      </a:r>
                      <a:r>
                        <a:rPr lang="en-US" sz="1100" dirty="0"/>
                        <a:t>.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US" sz="1100" dirty="0"/>
                        <a:t>=</a:t>
                      </a:r>
                      <a:r>
                        <a:rPr lang="en-US" sz="1100" dirty="0" err="1"/>
                        <a:t>Parhau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i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fwynhau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straeon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gyda’n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gilydd</a:t>
                      </a:r>
                      <a:r>
                        <a:rPr lang="en-US" sz="1100" dirty="0"/>
                        <a:t>, </a:t>
                      </a:r>
                      <a:r>
                        <a:rPr lang="en-US" sz="1100" dirty="0" err="1"/>
                        <a:t>yn</a:t>
                      </a:r>
                      <a:r>
                        <a:rPr lang="en-US" sz="1100" dirty="0"/>
                        <a:t> y Gymraeg </a:t>
                      </a:r>
                      <a:r>
                        <a:rPr lang="en-US" sz="1100" dirty="0" err="1"/>
                        <a:t>lle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bosib</a:t>
                      </a:r>
                      <a:r>
                        <a:rPr lang="en-US" sz="1100" dirty="0"/>
                        <a:t>. </a:t>
                      </a:r>
                      <a:r>
                        <a:rPr lang="en-US" sz="1100" dirty="0" err="1"/>
                        <a:t>Byddwn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yn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parhau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i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rhoi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straeon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ar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Drydar</a:t>
                      </a:r>
                      <a:r>
                        <a:rPr lang="en-US" sz="1100" dirty="0"/>
                        <a:t> tan </a:t>
                      </a:r>
                      <a:r>
                        <a:rPr lang="en-US" sz="1100" dirty="0" err="1"/>
                        <a:t>ddiwedd</a:t>
                      </a:r>
                      <a:r>
                        <a:rPr lang="en-US" sz="1100" dirty="0"/>
                        <a:t> y </a:t>
                      </a:r>
                      <a:r>
                        <a:rPr lang="en-US" sz="1100" dirty="0" err="1"/>
                        <a:t>tymor</a:t>
                      </a:r>
                      <a:r>
                        <a:rPr lang="en-US" sz="1100" dirty="0"/>
                        <a:t>.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1100" dirty="0">
                          <a:hlinkClick r:id="rId3"/>
                        </a:rPr>
                        <a:t>=www.drefwen.com</a:t>
                      </a:r>
                      <a:r>
                        <a:rPr lang="en-GB" sz="1100" dirty="0"/>
                        <a:t> (free audiobooks)</a:t>
                      </a:r>
                      <a:endParaRPr sz="1100"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US" sz="1100" dirty="0"/>
                        <a:t> Use @</a:t>
                      </a:r>
                      <a:r>
                        <a:rPr lang="en-US" sz="1100" dirty="0" err="1"/>
                        <a:t>Cpeniarth</a:t>
                      </a:r>
                      <a:r>
                        <a:rPr lang="en-US" sz="1100" dirty="0"/>
                        <a:t> on Twitter to have revision sessions for your child on the </a:t>
                      </a:r>
                      <a:r>
                        <a:rPr lang="en-US" sz="1100" dirty="0" err="1"/>
                        <a:t>Tric</a:t>
                      </a:r>
                      <a:r>
                        <a:rPr lang="en-US" sz="1100" dirty="0"/>
                        <a:t>  a </a:t>
                      </a:r>
                      <a:r>
                        <a:rPr lang="en-US" sz="1100" dirty="0" err="1"/>
                        <a:t>Chlic</a:t>
                      </a:r>
                      <a:r>
                        <a:rPr lang="en-US" sz="1100" dirty="0"/>
                        <a:t> yellow sounds:</a:t>
                      </a:r>
                      <a:endParaRPr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US" sz="1100" u="sng" dirty="0">
                          <a:solidFill>
                            <a:schemeClr val="hlink"/>
                          </a:solidFill>
                          <a:hlinkClick r:id="rId4"/>
                        </a:rPr>
                        <a:t>https://www.youtube.com/watch?v=XcWt6TJY</a:t>
                      </a:r>
                      <a:endParaRPr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lang="en-US" sz="1100" b="1" u="none" dirty="0">
                        <a:solidFill>
                          <a:schemeClr val="hlink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lang="en-US" sz="1100" b="1" u="none" dirty="0">
                        <a:solidFill>
                          <a:schemeClr val="hlink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lang="en-US" sz="1100" u="sng" dirty="0">
                        <a:solidFill>
                          <a:schemeClr val="hlink"/>
                        </a:solidFill>
                      </a:endParaRPr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4042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Ffocws</a:t>
                      </a:r>
                      <a:r>
                        <a:rPr lang="en-US" sz="14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r>
                        <a:rPr lang="en-US" sz="14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Mathemateg</a:t>
                      </a:r>
                      <a:r>
                        <a:rPr lang="en-US" sz="14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 / </a:t>
                      </a:r>
                      <a:r>
                        <a:rPr lang="en-US" sz="14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Maths</a:t>
                      </a:r>
                      <a:r>
                        <a:rPr lang="en-US" sz="14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  </a:t>
                      </a:r>
                      <a:endParaRPr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100" u="none" strike="noStrike" cap="none" dirty="0"/>
                        <a:t>-</a:t>
                      </a:r>
                      <a:r>
                        <a:rPr lang="en-GB" sz="1100" u="none" strike="noStrike" cap="none" dirty="0" err="1"/>
                        <a:t>Cymharu</a:t>
                      </a:r>
                      <a:r>
                        <a:rPr lang="en-GB" sz="1100" u="none" strike="noStrike" cap="none" dirty="0"/>
                        <a:t>, </a:t>
                      </a:r>
                      <a:r>
                        <a:rPr lang="en-GB" sz="1100" u="none" strike="noStrike" cap="none" dirty="0" err="1"/>
                        <a:t>didoli</a:t>
                      </a:r>
                      <a:r>
                        <a:rPr lang="en-GB" sz="1100" u="none" strike="noStrike" cap="none" dirty="0"/>
                        <a:t> a </a:t>
                      </a:r>
                      <a:r>
                        <a:rPr lang="en-GB" sz="1100" u="none" strike="noStrike" cap="none" dirty="0" err="1"/>
                        <a:t>rhi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trefn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ar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ddau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wrthych</a:t>
                      </a:r>
                      <a:r>
                        <a:rPr lang="en-GB" sz="1100" u="none" strike="noStrike" cap="none" dirty="0"/>
                        <a:t> neu </a:t>
                      </a:r>
                      <a:r>
                        <a:rPr lang="en-GB" sz="1100" u="none" strike="noStrike" cap="none" dirty="0" err="1"/>
                        <a:t>fwy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ar</a:t>
                      </a:r>
                      <a:r>
                        <a:rPr lang="en-GB" sz="1100" u="none" strike="noStrike" cap="none" dirty="0"/>
                        <a:t> sail </a:t>
                      </a:r>
                      <a:r>
                        <a:rPr lang="en-GB" sz="1100" u="none" strike="noStrike" cap="none" dirty="0" err="1"/>
                        <a:t>maint</a:t>
                      </a:r>
                      <a:r>
                        <a:rPr lang="en-GB" sz="1100" u="none" strike="noStrike" cap="none" dirty="0"/>
                        <a:t>, </a:t>
                      </a:r>
                      <a:r>
                        <a:rPr lang="en-GB" sz="1100" u="none" strike="noStrike" cap="none" dirty="0" err="1"/>
                        <a:t>pwysau</a:t>
                      </a:r>
                      <a:r>
                        <a:rPr lang="en-GB" sz="1100" u="none" strike="noStrike" cap="none" dirty="0"/>
                        <a:t> neu </a:t>
                      </a:r>
                      <a:r>
                        <a:rPr lang="en-GB" sz="1100" u="none" strike="noStrike" cap="none" dirty="0" err="1"/>
                        <a:t>gynhwysedd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drwy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arsylwi’n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uniongyrchol</a:t>
                      </a:r>
                      <a:r>
                        <a:rPr lang="en-GB" sz="1100" u="none" strike="noStrike" cap="none" dirty="0"/>
                        <a:t>.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100" u="none" strike="noStrike" cap="none" dirty="0"/>
                        <a:t>=</a:t>
                      </a:r>
                      <a:r>
                        <a:rPr lang="en-GB" sz="1100" u="none" strike="noStrike" cap="none" dirty="0" err="1"/>
                        <a:t>Cyfrif</a:t>
                      </a:r>
                      <a:r>
                        <a:rPr lang="en-GB" sz="1100" u="none" strike="noStrike" cap="none" dirty="0"/>
                        <a:t> I 10 neu 20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100" u="none" strike="noStrike" cap="none" dirty="0"/>
                        <a:t>-</a:t>
                      </a:r>
                      <a:r>
                        <a:rPr lang="en-GB" sz="1100" u="none" strike="noStrike" cap="none" dirty="0" err="1"/>
                        <a:t>Enwau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rhifau</a:t>
                      </a:r>
                      <a:r>
                        <a:rPr lang="en-GB" sz="1100" u="none" strike="noStrike" cap="none" dirty="0"/>
                        <a:t> 0-10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100" u="none" strike="noStrike" cap="none" dirty="0"/>
                        <a:t>-</a:t>
                      </a:r>
                      <a:r>
                        <a:rPr lang="en-GB" sz="1100" u="none" strike="noStrike" cap="none" dirty="0" err="1"/>
                        <a:t>Defnyddio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sgiliau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mathemetogol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er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mwyn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chwarae</a:t>
                      </a:r>
                      <a:r>
                        <a:rPr lang="en-GB" sz="1100" u="none" strike="noStrike" cap="none" dirty="0"/>
                        <a:t> gem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endParaRPr sz="1100" u="none" strike="noStrike" cap="none"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-- </a:t>
                      </a:r>
                      <a:r>
                        <a:rPr lang="en-GB" sz="1100" dirty="0" err="1"/>
                        <a:t>Didoli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cerrig</a:t>
                      </a:r>
                      <a:r>
                        <a:rPr lang="en-GB" sz="1100" dirty="0"/>
                        <a:t>, </a:t>
                      </a:r>
                      <a:r>
                        <a:rPr lang="en-GB" sz="1100" dirty="0" err="1"/>
                        <a:t>cregyn</a:t>
                      </a:r>
                      <a:r>
                        <a:rPr lang="en-GB" sz="1100" dirty="0"/>
                        <a:t> neu </a:t>
                      </a:r>
                      <a:r>
                        <a:rPr lang="en-GB" sz="1100" dirty="0" err="1"/>
                        <a:t>gwymon.Annogi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eich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plentyn</a:t>
                      </a:r>
                      <a:r>
                        <a:rPr lang="en-GB" sz="1100" dirty="0"/>
                        <a:t> I </a:t>
                      </a:r>
                      <a:r>
                        <a:rPr lang="en-GB" sz="1100" dirty="0" err="1"/>
                        <a:t>feddwl</a:t>
                      </a:r>
                      <a:r>
                        <a:rPr lang="en-GB" sz="1100" dirty="0"/>
                        <a:t> am y </a:t>
                      </a:r>
                      <a:r>
                        <a:rPr lang="en-GB" sz="1100" dirty="0" err="1"/>
                        <a:t>ffordd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gorau</a:t>
                      </a:r>
                      <a:r>
                        <a:rPr lang="en-GB" sz="1100" dirty="0"/>
                        <a:t> I </a:t>
                      </a:r>
                      <a:r>
                        <a:rPr lang="en-GB" sz="1100" dirty="0" err="1"/>
                        <a:t>ddidoli</a:t>
                      </a:r>
                      <a:r>
                        <a:rPr lang="en-GB" sz="1100" dirty="0"/>
                        <a:t>, </a:t>
                      </a:r>
                      <a:r>
                        <a:rPr lang="en-GB" sz="1100" dirty="0" err="1"/>
                        <a:t>trwy</a:t>
                      </a:r>
                      <a:r>
                        <a:rPr lang="en-GB" sz="1100" dirty="0"/>
                        <a:t> faint, </a:t>
                      </a:r>
                      <a:r>
                        <a:rPr lang="en-GB" sz="1100" dirty="0" err="1"/>
                        <a:t>siap</a:t>
                      </a:r>
                      <a:r>
                        <a:rPr lang="en-GB" sz="1100" dirty="0"/>
                        <a:t> neu </a:t>
                      </a:r>
                      <a:r>
                        <a:rPr lang="en-GB" sz="1100" dirty="0" err="1"/>
                        <a:t>lliw</a:t>
                      </a:r>
                      <a:r>
                        <a:rPr lang="en-GB" sz="1100" dirty="0"/>
                        <a:t>?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-</a:t>
                      </a:r>
                      <a:r>
                        <a:rPr lang="en-GB" sz="1100" dirty="0" err="1"/>
                        <a:t>Cyfrif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cerrig</a:t>
                      </a:r>
                      <a:r>
                        <a:rPr lang="en-GB" sz="1100" dirty="0"/>
                        <a:t> neu </a:t>
                      </a:r>
                      <a:r>
                        <a:rPr lang="en-GB" sz="1100" dirty="0" err="1"/>
                        <a:t>cregyn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mewn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setiau</a:t>
                      </a:r>
                      <a:r>
                        <a:rPr lang="en-GB" sz="1100" dirty="0"/>
                        <a:t> o 5, 10 neu 20. </a:t>
                      </a:r>
                      <a:r>
                        <a:rPr lang="en-GB" sz="1100" dirty="0" err="1"/>
                        <a:t>Ysgrifennu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rhifau</a:t>
                      </a:r>
                      <a:r>
                        <a:rPr lang="en-GB" sz="1100" dirty="0"/>
                        <a:t> 1-10 </a:t>
                      </a:r>
                      <a:r>
                        <a:rPr lang="en-GB" sz="1100" dirty="0" err="1"/>
                        <a:t>ar</a:t>
                      </a:r>
                      <a:r>
                        <a:rPr lang="en-GB" sz="1100" dirty="0"/>
                        <a:t> y </a:t>
                      </a:r>
                      <a:r>
                        <a:rPr lang="en-GB" sz="1100" dirty="0" err="1"/>
                        <a:t>cerrig</a:t>
                      </a:r>
                      <a:r>
                        <a:rPr lang="en-GB" sz="1100" dirty="0"/>
                        <a:t> ac </a:t>
                      </a:r>
                      <a:r>
                        <a:rPr lang="en-GB" sz="1100" dirty="0" err="1"/>
                        <a:t>annogi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eich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plentyn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i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drefnu</a:t>
                      </a:r>
                      <a:r>
                        <a:rPr lang="en-GB" sz="1100" dirty="0"/>
                        <a:t>.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-</a:t>
                      </a:r>
                      <a:r>
                        <a:rPr lang="en-GB" sz="1100" dirty="0" err="1"/>
                        <a:t>Creu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pysgod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allan</a:t>
                      </a:r>
                      <a:r>
                        <a:rPr lang="en-GB" sz="1100" dirty="0"/>
                        <a:t> o </a:t>
                      </a:r>
                      <a:r>
                        <a:rPr lang="en-GB" sz="1100" dirty="0" err="1"/>
                        <a:t>bapur</a:t>
                      </a:r>
                      <a:r>
                        <a:rPr lang="en-GB" sz="1100" dirty="0"/>
                        <a:t>. </a:t>
                      </a:r>
                      <a:r>
                        <a:rPr lang="en-GB" sz="1100" dirty="0" err="1"/>
                        <a:t>Ysgrifennu</a:t>
                      </a:r>
                      <a:r>
                        <a:rPr lang="en-GB" sz="1100" dirty="0"/>
                        <a:t> y </a:t>
                      </a:r>
                      <a:r>
                        <a:rPr lang="en-GB" sz="1100" dirty="0" err="1"/>
                        <a:t>rhifau</a:t>
                      </a:r>
                      <a:r>
                        <a:rPr lang="en-GB" sz="1100" dirty="0"/>
                        <a:t> 0-5 neu 0 -10. </a:t>
                      </a:r>
                      <a:r>
                        <a:rPr lang="en-GB" sz="1100" dirty="0" err="1"/>
                        <a:t>Chwarae</a:t>
                      </a:r>
                      <a:r>
                        <a:rPr lang="en-GB" sz="1100" dirty="0"/>
                        <a:t> gem </a:t>
                      </a:r>
                      <a:r>
                        <a:rPr lang="en-GB" sz="1100" dirty="0" err="1"/>
                        <a:t>cysylltu</a:t>
                      </a:r>
                      <a:r>
                        <a:rPr lang="en-GB" sz="1100" dirty="0"/>
                        <a:t> y </a:t>
                      </a:r>
                      <a:r>
                        <a:rPr lang="en-GB" sz="1100" dirty="0" err="1"/>
                        <a:t>rhifau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cywir</a:t>
                      </a:r>
                      <a:r>
                        <a:rPr lang="en-GB" sz="1100" dirty="0"/>
                        <a:t>. </a:t>
                      </a:r>
                      <a:r>
                        <a:rPr lang="en-GB" sz="1100" dirty="0" err="1"/>
                        <a:t>Annogi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eich</a:t>
                      </a:r>
                      <a:r>
                        <a:rPr lang="en-GB" sz="1100" dirty="0"/>
                        <a:t> plenty </a:t>
                      </a:r>
                      <a:r>
                        <a:rPr lang="en-GB" sz="1100" dirty="0" err="1"/>
                        <a:t>i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ddweud</a:t>
                      </a:r>
                      <a:r>
                        <a:rPr lang="en-GB" sz="1100" dirty="0"/>
                        <a:t> y </a:t>
                      </a:r>
                      <a:r>
                        <a:rPr lang="en-GB" sz="1100" dirty="0" err="1"/>
                        <a:t>rhif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wrth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cyfateb</a:t>
                      </a:r>
                      <a:r>
                        <a:rPr lang="en-GB" sz="1100" dirty="0"/>
                        <a:t>.</a:t>
                      </a:r>
                      <a:endParaRPr sz="1100"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dirty="0">
                          <a:hlinkClick r:id="rId5"/>
                        </a:rPr>
                        <a:t>http://www.s4c.cymru/clic/programme/805271668</a:t>
                      </a:r>
                      <a:endParaRPr lang="en-GB"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lang="en-GB"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dirty="0" err="1"/>
                        <a:t>Rhaglen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rhfedd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ar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gyfer</a:t>
                      </a:r>
                      <a:r>
                        <a:rPr lang="en-GB" dirty="0"/>
                        <a:t> plant </a:t>
                      </a:r>
                      <a:r>
                        <a:rPr lang="en-GB" dirty="0" err="1"/>
                        <a:t>ar</a:t>
                      </a:r>
                      <a:r>
                        <a:rPr lang="en-GB" dirty="0"/>
                        <a:t> CYW</a:t>
                      </a:r>
                      <a:endParaRPr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717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Tasgau</a:t>
                      </a:r>
                      <a:r>
                        <a:rPr lang="en-US" sz="12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r>
                        <a:rPr lang="en-US" sz="12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Thematig</a:t>
                      </a:r>
                      <a:r>
                        <a:rPr lang="en-US" sz="12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 / </a:t>
                      </a:r>
                      <a:endParaRPr sz="1800" u="none" strike="noStrike" cap="none" dirty="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Topic Based Tasks</a:t>
                      </a:r>
                      <a:endParaRPr dirty="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  </a:t>
                      </a:r>
                      <a:endParaRPr dirty="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__(</a:t>
                      </a:r>
                      <a:r>
                        <a:rPr lang="en-US" sz="12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Teitl</a:t>
                      </a:r>
                      <a:r>
                        <a:rPr lang="en-US" sz="12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 y </a:t>
                      </a:r>
                      <a:r>
                        <a:rPr lang="en-US" sz="12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thema</a:t>
                      </a:r>
                      <a:r>
                        <a:rPr lang="en-US" sz="12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)__</a:t>
                      </a:r>
                      <a:endParaRPr sz="12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Summer/</a:t>
                      </a:r>
                      <a:r>
                        <a:rPr lang="en-GB" sz="20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Yr</a:t>
                      </a:r>
                      <a:r>
                        <a:rPr lang="en-GB" sz="20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GB" sz="2000" u="none" strike="noStrike" cap="none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haf</a:t>
                      </a:r>
                      <a:endParaRPr sz="20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 dirty="0" err="1"/>
                        <a:t>Datblygu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Creadigol</a:t>
                      </a:r>
                      <a:r>
                        <a:rPr lang="en-GB" sz="1100" u="none" strike="noStrike" cap="none" dirty="0"/>
                        <a:t>/</a:t>
                      </a:r>
                      <a:r>
                        <a:rPr lang="en-GB" sz="1100" u="none" strike="noStrike" cap="none" dirty="0" err="1"/>
                        <a:t>Datblygu</a:t>
                      </a:r>
                      <a:r>
                        <a:rPr lang="en-GB" sz="1100" u="none" strike="noStrike" cap="none" dirty="0"/>
                        <a:t> </a:t>
                      </a:r>
                      <a:r>
                        <a:rPr lang="en-GB" sz="1100" u="none" strike="noStrike" cap="none" dirty="0" err="1"/>
                        <a:t>Corfforol</a:t>
                      </a:r>
                      <a:endParaRPr lang="en-GB" sz="1100" u="none" strike="noStrike" cap="none"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-</a:t>
                      </a:r>
                      <a:r>
                        <a:rPr lang="en-GB" sz="1100" dirty="0" err="1"/>
                        <a:t>Defnyddio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sialc</a:t>
                      </a:r>
                      <a:r>
                        <a:rPr lang="en-GB" sz="1100" dirty="0"/>
                        <a:t>, paint, collage neu </a:t>
                      </a:r>
                      <a:r>
                        <a:rPr lang="en-GB" sz="1100" dirty="0" err="1"/>
                        <a:t>creonau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er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mwyn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creu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llun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o’r</a:t>
                      </a:r>
                      <a:r>
                        <a:rPr lang="en-GB" sz="1100" dirty="0"/>
                        <a:t> mor. </a:t>
                      </a:r>
                      <a:r>
                        <a:rPr lang="en-GB" sz="1100" dirty="0" err="1"/>
                        <a:t>Trafod</a:t>
                      </a:r>
                      <a:r>
                        <a:rPr lang="en-GB" sz="1100" dirty="0"/>
                        <a:t> y </a:t>
                      </a:r>
                      <a:r>
                        <a:rPr lang="en-GB" sz="1100" dirty="0" err="1"/>
                        <a:t>lliwiau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gwahanol</a:t>
                      </a:r>
                      <a:r>
                        <a:rPr lang="en-GB" sz="1100" dirty="0"/>
                        <a:t> gall weld </a:t>
                      </a:r>
                      <a:r>
                        <a:rPr lang="en-GB" sz="1100" dirty="0" err="1"/>
                        <a:t>dibynnu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ar</a:t>
                      </a:r>
                      <a:r>
                        <a:rPr lang="en-GB" sz="1100" dirty="0"/>
                        <a:t> y </a:t>
                      </a:r>
                      <a:r>
                        <a:rPr lang="en-GB" sz="1100" dirty="0" err="1"/>
                        <a:t>tywtdd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ar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amser</a:t>
                      </a:r>
                      <a:r>
                        <a:rPr lang="en-GB" sz="1100" dirty="0"/>
                        <a:t> y </a:t>
                      </a:r>
                      <a:r>
                        <a:rPr lang="en-GB" sz="1100" dirty="0" err="1"/>
                        <a:t>flwyddyn</a:t>
                      </a:r>
                      <a:r>
                        <a:rPr lang="en-GB" sz="1100" dirty="0"/>
                        <a:t>. </a:t>
                      </a:r>
                      <a:r>
                        <a:rPr lang="en-GB" sz="1100" dirty="0" err="1"/>
                        <a:t>Ydy</a:t>
                      </a:r>
                      <a:r>
                        <a:rPr lang="en-GB" sz="1100" dirty="0"/>
                        <a:t> y mor </a:t>
                      </a:r>
                      <a:r>
                        <a:rPr lang="en-GB" sz="1100" dirty="0" err="1"/>
                        <a:t>pob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tro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yn</a:t>
                      </a:r>
                      <a:r>
                        <a:rPr lang="en-GB" sz="1100" dirty="0"/>
                        <a:t> las?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= Gall </a:t>
                      </a:r>
                      <a:r>
                        <a:rPr lang="en-GB" sz="1100" dirty="0" err="1"/>
                        <a:t>wneud</a:t>
                      </a:r>
                      <a:r>
                        <a:rPr lang="en-GB" sz="1100" dirty="0"/>
                        <a:t> y </a:t>
                      </a:r>
                      <a:r>
                        <a:rPr lang="en-GB" sz="1100" dirty="0" err="1"/>
                        <a:t>tasg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nesaf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yn</a:t>
                      </a:r>
                      <a:r>
                        <a:rPr lang="en-GB" sz="1100" dirty="0"/>
                        <a:t> y mor, </a:t>
                      </a:r>
                      <a:r>
                        <a:rPr lang="en-GB" sz="1100" dirty="0" err="1"/>
                        <a:t>pwll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padlo</a:t>
                      </a:r>
                      <a:r>
                        <a:rPr lang="en-GB" sz="1100" dirty="0"/>
                        <a:t> neu </a:t>
                      </a:r>
                      <a:r>
                        <a:rPr lang="en-GB" sz="1100" dirty="0" err="1"/>
                        <a:t>yn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ddychmygol</a:t>
                      </a:r>
                      <a:r>
                        <a:rPr lang="en-GB" sz="1100" dirty="0"/>
                        <a:t>. </a:t>
                      </a:r>
                      <a:r>
                        <a:rPr lang="en-GB" sz="1100" dirty="0" err="1"/>
                        <a:t>Ymarfer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padlo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yn</a:t>
                      </a:r>
                      <a:r>
                        <a:rPr lang="en-GB" sz="1100" dirty="0"/>
                        <a:t> y mor, </a:t>
                      </a:r>
                      <a:r>
                        <a:rPr lang="en-GB" sz="1100" dirty="0" err="1"/>
                        <a:t>neidio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i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ffwrdd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o’r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tonnau</a:t>
                      </a:r>
                      <a:r>
                        <a:rPr lang="en-GB" sz="1100" dirty="0"/>
                        <a:t>, </a:t>
                      </a:r>
                      <a:r>
                        <a:rPr lang="en-GB" sz="1100" dirty="0" err="1"/>
                        <a:t>nofio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yn</a:t>
                      </a:r>
                      <a:r>
                        <a:rPr lang="en-GB" sz="1100" dirty="0"/>
                        <a:t> y mor ac </a:t>
                      </a:r>
                      <a:r>
                        <a:rPr lang="en-GB" sz="1100" dirty="0" err="1"/>
                        <a:t>hefyd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 err="1"/>
                        <a:t>gwisgo</a:t>
                      </a:r>
                      <a:r>
                        <a:rPr lang="en-GB" sz="1100" dirty="0"/>
                        <a:t>. </a:t>
                      </a:r>
                      <a:endParaRPr sz="1100"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strike="noStrike" cap="none"/>
                        <a:t>  </a:t>
                      </a:r>
                      <a:endParaRPr sz="1800" u="none" strike="noStrike" cap="none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13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Llyfr</a:t>
                      </a:r>
                      <a:r>
                        <a:rPr lang="en-US" sz="110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/</a:t>
                      </a:r>
                      <a:r>
                        <a:rPr lang="en-US" sz="1100" u="none" strike="noStrike" cap="none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Cân</a:t>
                      </a:r>
                      <a:r>
                        <a:rPr lang="en-US" sz="110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/</a:t>
                      </a:r>
                      <a:r>
                        <a:rPr lang="en-US" sz="1100" u="none" strike="noStrike" cap="none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Rhaglen</a:t>
                      </a:r>
                      <a:r>
                        <a:rPr lang="en-US" sz="110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100" u="none" strike="noStrike" cap="none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yr</a:t>
                      </a:r>
                      <a:r>
                        <a:rPr lang="en-US" sz="110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100" u="none" strike="noStrike" cap="none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wythnos</a:t>
                      </a:r>
                      <a:endParaRPr dirty="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Book/Song/</a:t>
                      </a:r>
                      <a:r>
                        <a:rPr lang="en-US" sz="1100" u="none" strike="noStrike" cap="none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Programme</a:t>
                      </a:r>
                      <a:r>
                        <a:rPr lang="en-US" sz="110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of the week</a:t>
                      </a:r>
                      <a:endParaRPr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endParaRPr sz="1050" u="none" strike="noStrike" cap="none"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100" dirty="0">
                          <a:hlinkClick r:id="rId6"/>
                        </a:rPr>
                        <a:t>https://www.s4c.cymru/clic/programme/805069181</a:t>
                      </a:r>
                      <a:endParaRPr sz="1100" u="none" strike="noStrike" cap="none"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100" u="none" strike="noStrike" cap="none"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7" name="Google Shape;87;p13"/>
          <p:cNvSpPr txBox="1"/>
          <p:nvPr/>
        </p:nvSpPr>
        <p:spPr>
          <a:xfrm>
            <a:off x="1834552" y="166778"/>
            <a:ext cx="8637916" cy="1031051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Trosolwg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Pythefnosol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Dosbarth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  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Meithrin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             /      Nursery                  </a:t>
            </a:r>
            <a:r>
              <a:rPr lang="en-US" sz="160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Fortnightly Overview</a:t>
            </a:r>
            <a:r>
              <a:rPr lang="en-US" sz="1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Dyddiad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/ </a:t>
            </a:r>
            <a:r>
              <a:rPr lang="en-US" sz="160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Date </a:t>
            </a:r>
            <a:r>
              <a:rPr lang="en-US" sz="140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 </a:t>
            </a:r>
            <a:r>
              <a:rPr lang="en-US" sz="1400" b="1" i="1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06/07/2020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pic>
        <p:nvPicPr>
          <p:cNvPr id="88" name="Google Shape;88;p13" descr="A drawing of a face&#10;&#10;Description generated with high confidence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944808" y="373863"/>
            <a:ext cx="604029" cy="52800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3" descr="A drawing of a face&#10;&#10;Description generated with high confidence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643163" y="373864"/>
            <a:ext cx="604029" cy="5280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571</Words>
  <Application>Microsoft Office PowerPoint</Application>
  <PresentationFormat>Widescreen</PresentationFormat>
  <Paragraphs>47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Arial</vt:lpstr>
      <vt:lpstr>Quattrocento Sans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M Davies (Ysgol Gymraeg Dewi Sant )</cp:lastModifiedBy>
  <cp:revision>25</cp:revision>
  <cp:lastPrinted>2020-05-14T12:54:58Z</cp:lastPrinted>
  <dcterms:modified xsi:type="dcterms:W3CDTF">2020-07-05T15:30:42Z</dcterms:modified>
</cp:coreProperties>
</file>